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128"/>
  </p:notesMasterIdLst>
  <p:sldIdLst>
    <p:sldId id="259" r:id="rId2"/>
    <p:sldId id="257" r:id="rId3"/>
    <p:sldId id="258" r:id="rId4"/>
    <p:sldId id="300"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5" r:id="rId19"/>
    <p:sldId id="274"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6" r:id="rId54"/>
    <p:sldId id="317" r:id="rId55"/>
    <p:sldId id="318" r:id="rId56"/>
    <p:sldId id="319" r:id="rId57"/>
    <p:sldId id="320" r:id="rId58"/>
    <p:sldId id="321" r:id="rId59"/>
    <p:sldId id="322" r:id="rId60"/>
    <p:sldId id="323" r:id="rId61"/>
    <p:sldId id="324" r:id="rId62"/>
    <p:sldId id="325" r:id="rId63"/>
    <p:sldId id="326" r:id="rId64"/>
    <p:sldId id="327" r:id="rId65"/>
    <p:sldId id="328" r:id="rId66"/>
    <p:sldId id="329" r:id="rId67"/>
    <p:sldId id="330" r:id="rId68"/>
    <p:sldId id="331" r:id="rId69"/>
    <p:sldId id="332" r:id="rId70"/>
    <p:sldId id="333" r:id="rId71"/>
    <p:sldId id="334" r:id="rId72"/>
    <p:sldId id="335" r:id="rId73"/>
    <p:sldId id="336" r:id="rId74"/>
    <p:sldId id="337" r:id="rId75"/>
    <p:sldId id="338" r:id="rId76"/>
    <p:sldId id="339" r:id="rId77"/>
    <p:sldId id="340" r:id="rId78"/>
    <p:sldId id="341" r:id="rId79"/>
    <p:sldId id="342" r:id="rId80"/>
    <p:sldId id="343" r:id="rId81"/>
    <p:sldId id="344" r:id="rId82"/>
    <p:sldId id="345" r:id="rId83"/>
    <p:sldId id="346" r:id="rId84"/>
    <p:sldId id="347" r:id="rId85"/>
    <p:sldId id="348" r:id="rId86"/>
    <p:sldId id="349" r:id="rId87"/>
    <p:sldId id="350" r:id="rId88"/>
    <p:sldId id="351" r:id="rId89"/>
    <p:sldId id="352" r:id="rId90"/>
    <p:sldId id="353" r:id="rId91"/>
    <p:sldId id="354" r:id="rId92"/>
    <p:sldId id="355" r:id="rId93"/>
    <p:sldId id="356" r:id="rId94"/>
    <p:sldId id="357" r:id="rId95"/>
    <p:sldId id="358" r:id="rId96"/>
    <p:sldId id="359" r:id="rId97"/>
    <p:sldId id="360" r:id="rId98"/>
    <p:sldId id="361" r:id="rId99"/>
    <p:sldId id="362" r:id="rId100"/>
    <p:sldId id="363" r:id="rId101"/>
    <p:sldId id="364" r:id="rId102"/>
    <p:sldId id="365" r:id="rId103"/>
    <p:sldId id="366" r:id="rId104"/>
    <p:sldId id="367" r:id="rId105"/>
    <p:sldId id="368" r:id="rId106"/>
    <p:sldId id="369" r:id="rId107"/>
    <p:sldId id="370" r:id="rId108"/>
    <p:sldId id="371" r:id="rId109"/>
    <p:sldId id="372" r:id="rId110"/>
    <p:sldId id="373" r:id="rId111"/>
    <p:sldId id="374" r:id="rId112"/>
    <p:sldId id="375" r:id="rId113"/>
    <p:sldId id="376" r:id="rId114"/>
    <p:sldId id="377" r:id="rId115"/>
    <p:sldId id="378" r:id="rId116"/>
    <p:sldId id="379" r:id="rId117"/>
    <p:sldId id="380" r:id="rId118"/>
    <p:sldId id="381" r:id="rId119"/>
    <p:sldId id="382" r:id="rId120"/>
    <p:sldId id="383" r:id="rId121"/>
    <p:sldId id="384" r:id="rId122"/>
    <p:sldId id="385" r:id="rId123"/>
    <p:sldId id="386" r:id="rId124"/>
    <p:sldId id="387" r:id="rId125"/>
    <p:sldId id="388" r:id="rId126"/>
    <p:sldId id="294" r:id="rId12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85"/>
    <p:restoredTop sz="93978"/>
  </p:normalViewPr>
  <p:slideViewPr>
    <p:cSldViewPr>
      <p:cViewPr varScale="1">
        <p:scale>
          <a:sx n="83" d="100"/>
          <a:sy n="83" d="100"/>
        </p:scale>
        <p:origin x="1704" y="19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24.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5DEC01EA-BED1-4B3F-88CD-0DD882316650}"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50E44C44-03C6-46DE-AD22-8F2E4D9C083D}"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9D164C4-7FD6-4C12-BF0C-760DA1E4CC06}"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AFA7A0A2-59A1-4280-8BD0-4964717E7613}" type="datetime1">
              <a:rPr lang="zh-CN" altLang="en-US" smtClean="0">
                <a:solidFill>
                  <a:srgbClr val="1F497D"/>
                </a:solidFill>
              </a:rPr>
              <a:pPr>
                <a:defRPr/>
              </a:pPr>
              <a:t>2019/9/2</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E80FB6F5-84EC-4E0D-8BF3-115F21188C2E}" type="datetime1">
              <a:rPr lang="zh-CN" altLang="en-US" smtClean="0">
                <a:solidFill>
                  <a:srgbClr val="1F497D"/>
                </a:solidFill>
              </a:rPr>
              <a:pPr>
                <a:defRPr/>
              </a:pPr>
              <a:t>2019/9/2</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B7D22AB1-BFF8-499F-8443-9B2E7839B4F0}" type="datetime1">
              <a:rPr lang="zh-CN" altLang="en-US" smtClean="0">
                <a:solidFill>
                  <a:srgbClr val="1F497D"/>
                </a:solidFill>
              </a:rPr>
              <a:pPr>
                <a:defRPr/>
              </a:pPr>
              <a:t>2019/9/2</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A1950706-ECF1-4318-B99A-90D45C6AA0BB}" type="datetime1">
              <a:rPr lang="zh-CN" altLang="en-US" smtClean="0">
                <a:solidFill>
                  <a:srgbClr val="1F497D"/>
                </a:solidFill>
              </a:rPr>
              <a:pPr>
                <a:defRPr/>
              </a:pPr>
              <a:t>2019/9/2</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7A33CCD-C3E4-46B0-B1A7-A615C45AAD83}" type="datetime1">
              <a:rPr lang="zh-CN" altLang="en-US" smtClean="0">
                <a:solidFill>
                  <a:srgbClr val="1F497D"/>
                </a:solidFill>
              </a:rPr>
              <a:pPr fontAlgn="base">
                <a:spcBef>
                  <a:spcPct val="0"/>
                </a:spcBef>
                <a:spcAft>
                  <a:spcPct val="0"/>
                </a:spcAft>
                <a:defRPr/>
              </a:pPr>
              <a:t>2019/9/2</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en-US" altLang="zh-CN" sz="3600" b="1" dirty="0">
                <a:solidFill>
                  <a:srgbClr val="0000FF"/>
                </a:solidFill>
                <a:latin typeface="微软雅黑" charset="0"/>
                <a:ea typeface="微软雅黑" charset="0"/>
              </a:rPr>
              <a:t>Verilog</a:t>
            </a:r>
            <a:r>
              <a:rPr kumimoji="0" lang="zh-CN" altLang="en-US" sz="3600" b="1" dirty="0">
                <a:solidFill>
                  <a:srgbClr val="0000FF"/>
                </a:solidFill>
                <a:latin typeface="微软雅黑" charset="0"/>
                <a:ea typeface="微软雅黑" charset="0"/>
              </a:rPr>
              <a:t> </a:t>
            </a:r>
            <a:r>
              <a:rPr kumimoji="0" lang="en-US" altLang="zh-CN" sz="3600" b="1" dirty="0">
                <a:solidFill>
                  <a:srgbClr val="0000FF"/>
                </a:solidFill>
                <a:latin typeface="微软雅黑" charset="0"/>
                <a:ea typeface="微软雅黑" charset="0"/>
              </a:rPr>
              <a:t>HDL</a:t>
            </a:r>
            <a:r>
              <a:rPr kumimoji="0" lang="zh-CN" altLang="en-US" sz="3600" b="1" dirty="0">
                <a:solidFill>
                  <a:srgbClr val="0000FF"/>
                </a:solidFill>
                <a:latin typeface="微软雅黑" charset="0"/>
                <a:ea typeface="微软雅黑" charset="0"/>
              </a:rPr>
              <a:t>语言简介</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基本组合电路设计</a:t>
            </a:r>
            <a:endParaRPr kumimoji="1" lang="zh-CN" altLang="en-US" dirty="0"/>
          </a:p>
        </p:txBody>
      </p:sp>
      <p:sp>
        <p:nvSpPr>
          <p:cNvPr id="3" name="Content Placeholder 2"/>
          <p:cNvSpPr>
            <a:spLocks noGrp="1"/>
          </p:cNvSpPr>
          <p:nvPr>
            <p:ph idx="1"/>
          </p:nvPr>
        </p:nvSpPr>
        <p:spPr/>
        <p:txBody>
          <a:bodyPr/>
          <a:lstStyle/>
          <a:p>
            <a:r>
              <a:rPr lang="en-US" dirty="0" err="1"/>
              <a:t>三人表决电路的Verilog描述</a:t>
            </a:r>
            <a:r>
              <a:rPr lang="zh-CN" altLang="en-US" dirty="0"/>
              <a:t> </a:t>
            </a:r>
            <a:r>
              <a:rPr lang="en-US" altLang="zh-CN" dirty="0"/>
              <a:t>p005.v</a:t>
            </a:r>
            <a:endParaRPr lang="en-US" dirty="0"/>
          </a:p>
          <a:p>
            <a:r>
              <a:rPr lang="en-US" dirty="0"/>
              <a:t>module vote(</a:t>
            </a:r>
            <a:r>
              <a:rPr lang="en-US" dirty="0" err="1"/>
              <a:t>a,b,c,f</a:t>
            </a:r>
            <a:r>
              <a:rPr lang="en-US" dirty="0"/>
              <a:t>); //模块名与端口列表</a:t>
            </a:r>
          </a:p>
          <a:p>
            <a:r>
              <a:rPr lang="en-US" dirty="0"/>
              <a:t>input </a:t>
            </a:r>
            <a:r>
              <a:rPr lang="en-US" dirty="0" err="1"/>
              <a:t>a,b,c</a:t>
            </a:r>
            <a:r>
              <a:rPr lang="en-US" dirty="0"/>
              <a:t>; //模块的输入端口</a:t>
            </a:r>
          </a:p>
          <a:p>
            <a:r>
              <a:rPr lang="en-US" dirty="0"/>
              <a:t>output f; //模块的输出端口</a:t>
            </a:r>
          </a:p>
          <a:p>
            <a:r>
              <a:rPr lang="en-US" dirty="0"/>
              <a:t>wire </a:t>
            </a:r>
            <a:r>
              <a:rPr lang="en-US" dirty="0" err="1"/>
              <a:t>a,b,c,f</a:t>
            </a:r>
            <a:r>
              <a:rPr lang="en-US" dirty="0"/>
              <a:t>; //定义信号的数据类型</a:t>
            </a:r>
          </a:p>
          <a:p>
            <a:r>
              <a:rPr lang="en-US" dirty="0"/>
              <a:t>assign f=(</a:t>
            </a:r>
            <a:r>
              <a:rPr lang="en-US" dirty="0" err="1"/>
              <a:t>a&amp;b</a:t>
            </a:r>
            <a:r>
              <a:rPr lang="en-US" dirty="0"/>
              <a:t>)|(</a:t>
            </a:r>
            <a:r>
              <a:rPr lang="en-US" dirty="0" err="1"/>
              <a:t>a&amp;c</a:t>
            </a:r>
            <a:r>
              <a:rPr lang="en-US" dirty="0"/>
              <a:t>)|(</a:t>
            </a:r>
            <a:r>
              <a:rPr lang="en-US" dirty="0" err="1"/>
              <a:t>b&amp;c</a:t>
            </a:r>
            <a:r>
              <a:rPr lang="en-US" dirty="0"/>
              <a:t>);</a:t>
            </a:r>
          </a:p>
          <a:p>
            <a:r>
              <a:rPr lang="en-US" dirty="0"/>
              <a:t>//逻辑功能描述</a:t>
            </a:r>
          </a:p>
          <a:p>
            <a:r>
              <a:rPr lang="en-US" dirty="0" err="1"/>
              <a:t>endmodule</a:t>
            </a:r>
            <a:endParaRPr lang="en-US" dirty="0"/>
          </a:p>
          <a:p>
            <a:endParaRPr kumimoji="1" lang="zh-CN" altLang="en-US" dirty="0"/>
          </a:p>
        </p:txBody>
      </p:sp>
    </p:spTree>
    <p:extLst>
      <p:ext uri="{BB962C8B-B14F-4D97-AF65-F5344CB8AC3E}">
        <p14:creationId xmlns:p14="http://schemas.microsoft.com/office/powerpoint/2010/main" val="149438363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文本设计</a:t>
            </a:r>
            <a:endParaRPr lang="en-US" dirty="0"/>
          </a:p>
        </p:txBody>
      </p:sp>
      <p:sp>
        <p:nvSpPr>
          <p:cNvPr id="3" name="Content Placeholder 2"/>
          <p:cNvSpPr>
            <a:spLocks noGrp="1"/>
          </p:cNvSpPr>
          <p:nvPr>
            <p:ph idx="1"/>
          </p:nvPr>
        </p:nvSpPr>
        <p:spPr/>
        <p:txBody>
          <a:bodyPr>
            <a:normAutofit fontScale="85000" lnSpcReduction="20000"/>
          </a:bodyPr>
          <a:lstStyle/>
          <a:p>
            <a:r>
              <a:rPr lang="zh-CN" altLang="en-US" dirty="0"/>
              <a:t>累加器顶层文本描述</a:t>
            </a:r>
            <a:endParaRPr lang="en-US" altLang="zh-CN" dirty="0"/>
          </a:p>
          <a:p>
            <a:endParaRPr lang="en-US" dirty="0"/>
          </a:p>
          <a:p>
            <a:r>
              <a:rPr lang="en-US" dirty="0"/>
              <a:t>module </a:t>
            </a:r>
            <a:r>
              <a:rPr lang="en-US" dirty="0" err="1"/>
              <a:t>acc</a:t>
            </a:r>
            <a:r>
              <a:rPr lang="en-US" dirty="0"/>
              <a:t>(</a:t>
            </a:r>
            <a:r>
              <a:rPr lang="en-US" dirty="0" err="1"/>
              <a:t>accout,cout,accin,cin,clk,clear</a:t>
            </a:r>
            <a:r>
              <a:rPr lang="en-US" dirty="0"/>
              <a:t>);</a:t>
            </a:r>
          </a:p>
          <a:p>
            <a:r>
              <a:rPr lang="en-US" dirty="0"/>
              <a:t>output[7:0] </a:t>
            </a:r>
            <a:r>
              <a:rPr lang="en-US" dirty="0" err="1"/>
              <a:t>accout</a:t>
            </a:r>
            <a:r>
              <a:rPr lang="en-US" dirty="0"/>
              <a:t>;</a:t>
            </a:r>
          </a:p>
          <a:p>
            <a:r>
              <a:rPr lang="en-US" dirty="0"/>
              <a:t>output </a:t>
            </a:r>
            <a:r>
              <a:rPr lang="en-US" dirty="0" err="1"/>
              <a:t>cout</a:t>
            </a:r>
            <a:r>
              <a:rPr lang="en-US" dirty="0"/>
              <a:t>;</a:t>
            </a:r>
          </a:p>
          <a:p>
            <a:r>
              <a:rPr lang="en-US" dirty="0"/>
              <a:t>input[7:0] </a:t>
            </a:r>
            <a:r>
              <a:rPr lang="en-US" dirty="0" err="1"/>
              <a:t>accin</a:t>
            </a:r>
            <a:r>
              <a:rPr lang="en-US" dirty="0"/>
              <a:t>;</a:t>
            </a:r>
          </a:p>
          <a:p>
            <a:r>
              <a:rPr lang="en-US" dirty="0"/>
              <a:t>input </a:t>
            </a:r>
            <a:r>
              <a:rPr lang="en-US" dirty="0" err="1"/>
              <a:t>cin,clk,clear</a:t>
            </a:r>
            <a:r>
              <a:rPr lang="en-US" dirty="0"/>
              <a:t>;</a:t>
            </a:r>
          </a:p>
          <a:p>
            <a:r>
              <a:rPr lang="en-US" dirty="0"/>
              <a:t>wire[7:0] sum;</a:t>
            </a:r>
          </a:p>
          <a:p>
            <a:r>
              <a:rPr lang="en-US" dirty="0"/>
              <a:t>add8 accadd8(</a:t>
            </a:r>
            <a:r>
              <a:rPr lang="en-US" dirty="0" err="1"/>
              <a:t>sum,cout,accout,accin,cin</a:t>
            </a:r>
            <a:r>
              <a:rPr lang="en-US" dirty="0"/>
              <a:t>);</a:t>
            </a:r>
          </a:p>
          <a:p>
            <a:r>
              <a:rPr lang="en-US" dirty="0"/>
              <a:t>//调用add8子模块</a:t>
            </a:r>
          </a:p>
          <a:p>
            <a:r>
              <a:rPr lang="en-US" dirty="0"/>
              <a:t>reg8 accreg8(</a:t>
            </a:r>
            <a:r>
              <a:rPr lang="en-US" dirty="0" err="1"/>
              <a:t>accout,sum,clk,clear</a:t>
            </a:r>
            <a:r>
              <a:rPr lang="en-US" dirty="0"/>
              <a:t>);</a:t>
            </a:r>
          </a:p>
          <a:p>
            <a:r>
              <a:rPr lang="en-US" dirty="0"/>
              <a:t>//调用reg8子模块</a:t>
            </a:r>
          </a:p>
          <a:p>
            <a:r>
              <a:rPr lang="en-US" dirty="0" err="1"/>
              <a:t>endmodule</a:t>
            </a:r>
            <a:endParaRPr lang="en-US" dirty="0"/>
          </a:p>
        </p:txBody>
      </p:sp>
    </p:spTree>
    <p:extLst>
      <p:ext uri="{BB962C8B-B14F-4D97-AF65-F5344CB8AC3E}">
        <p14:creationId xmlns:p14="http://schemas.microsoft.com/office/powerpoint/2010/main" val="11036909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模块调用</a:t>
            </a:r>
            <a:endParaRPr lang="en-US" dirty="0"/>
          </a:p>
        </p:txBody>
      </p:sp>
      <p:sp>
        <p:nvSpPr>
          <p:cNvPr id="3" name="Content Placeholder 2"/>
          <p:cNvSpPr>
            <a:spLocks noGrp="1"/>
          </p:cNvSpPr>
          <p:nvPr>
            <p:ph idx="1"/>
          </p:nvPr>
        </p:nvSpPr>
        <p:spPr/>
        <p:txBody>
          <a:bodyPr>
            <a:normAutofit/>
          </a:bodyPr>
          <a:lstStyle/>
          <a:p>
            <a:r>
              <a:rPr lang="zh-CN" altLang="en-US" dirty="0"/>
              <a:t>对于上面的模块调用，可采用位置对应的方式，即调用时模块端口列表中信号的排列顺序与模块定义时端口列表中的信号排列顺序相同；也可以采用信号名对应方式，此时不必按顺序，例如上面对</a:t>
            </a:r>
            <a:r>
              <a:rPr lang="en-US" altLang="zh-CN" dirty="0"/>
              <a:t>reg8</a:t>
            </a:r>
            <a:r>
              <a:rPr lang="zh-CN" altLang="en-US" dirty="0"/>
              <a:t>的调用：</a:t>
            </a:r>
            <a:endParaRPr lang="en-US" altLang="zh-CN" dirty="0"/>
          </a:p>
          <a:p>
            <a:r>
              <a:rPr lang="en-US" altLang="zh-CN" dirty="0"/>
              <a:t>module</a:t>
            </a:r>
            <a:r>
              <a:rPr lang="zh-CN" altLang="en-US" dirty="0"/>
              <a:t> </a:t>
            </a:r>
            <a:r>
              <a:rPr lang="en-US" altLang="zh-CN" dirty="0"/>
              <a:t>reg8(</a:t>
            </a:r>
            <a:r>
              <a:rPr lang="en-US" altLang="zh-CN" dirty="0" err="1"/>
              <a:t>qout,in,clk,clear</a:t>
            </a:r>
            <a:r>
              <a:rPr lang="en-US" altLang="zh-CN" dirty="0"/>
              <a:t>);</a:t>
            </a:r>
          </a:p>
          <a:p>
            <a:r>
              <a:rPr lang="en-US" altLang="zh-CN" dirty="0"/>
              <a:t>reg8</a:t>
            </a:r>
            <a:r>
              <a:rPr lang="zh-CN" altLang="en-US" dirty="0"/>
              <a:t> </a:t>
            </a:r>
            <a:r>
              <a:rPr lang="en-US" altLang="zh-CN" dirty="0"/>
              <a:t>accreg8(</a:t>
            </a:r>
            <a:r>
              <a:rPr lang="en-US" altLang="zh-CN" dirty="0" err="1"/>
              <a:t>accout,sum,clk,clear</a:t>
            </a:r>
            <a:r>
              <a:rPr lang="en-US" altLang="zh-CN" dirty="0"/>
              <a:t>);</a:t>
            </a:r>
          </a:p>
          <a:p>
            <a:endParaRPr lang="en-US" dirty="0"/>
          </a:p>
          <a:p>
            <a:r>
              <a:rPr lang="en-US" altLang="zh-CN" dirty="0"/>
              <a:t>reg8</a:t>
            </a:r>
            <a:r>
              <a:rPr lang="zh-CN" altLang="en-US" dirty="0"/>
              <a:t> </a:t>
            </a:r>
            <a:r>
              <a:rPr lang="en-US" altLang="zh-CN" dirty="0"/>
              <a:t>accreg8(.</a:t>
            </a:r>
            <a:r>
              <a:rPr lang="en-US" altLang="zh-CN" dirty="0" err="1"/>
              <a:t>qout</a:t>
            </a:r>
            <a:r>
              <a:rPr lang="en-US" altLang="zh-CN" dirty="0"/>
              <a:t>(</a:t>
            </a:r>
            <a:r>
              <a:rPr lang="en-US" altLang="zh-CN" dirty="0" err="1"/>
              <a:t>accout</a:t>
            </a:r>
            <a:r>
              <a:rPr lang="en-US" altLang="zh-CN" dirty="0"/>
              <a:t>),.clear(clear),.in(sum),.</a:t>
            </a:r>
            <a:r>
              <a:rPr lang="en-US" altLang="zh-CN" dirty="0" err="1"/>
              <a:t>clk</a:t>
            </a:r>
            <a:r>
              <a:rPr lang="en-US" altLang="zh-CN" dirty="0"/>
              <a:t>(</a:t>
            </a:r>
            <a:r>
              <a:rPr lang="en-US" altLang="zh-CN" dirty="0" err="1"/>
              <a:t>clk</a:t>
            </a:r>
            <a:r>
              <a:rPr lang="en-US" altLang="zh-CN" dirty="0"/>
              <a:t>));</a:t>
            </a:r>
            <a:endParaRPr lang="en-US" dirty="0"/>
          </a:p>
        </p:txBody>
      </p:sp>
    </p:spTree>
    <p:extLst>
      <p:ext uri="{BB962C8B-B14F-4D97-AF65-F5344CB8AC3E}">
        <p14:creationId xmlns:p14="http://schemas.microsoft.com/office/powerpoint/2010/main" val="359549121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基本组合逻辑电路设计</a:t>
            </a:r>
            <a:endParaRPr lang="en-US" dirty="0"/>
          </a:p>
        </p:txBody>
      </p:sp>
      <p:sp>
        <p:nvSpPr>
          <p:cNvPr id="4" name="Rectangle 3"/>
          <p:cNvSpPr/>
          <p:nvPr/>
        </p:nvSpPr>
        <p:spPr>
          <a:xfrm>
            <a:off x="628650" y="1690689"/>
            <a:ext cx="4572000" cy="2308324"/>
          </a:xfrm>
          <a:prstGeom prst="rect">
            <a:avLst/>
          </a:prstGeom>
        </p:spPr>
        <p:txBody>
          <a:bodyPr>
            <a:spAutoFit/>
          </a:bodyPr>
          <a:lstStyle/>
          <a:p>
            <a:r>
              <a:rPr lang="en-US" dirty="0">
                <a:latin typeface="Helvetica" charset="0"/>
              </a:rPr>
              <a:t>门级结构描述</a:t>
            </a:r>
          </a:p>
          <a:p>
            <a:r>
              <a:rPr lang="en-US" dirty="0">
                <a:latin typeface="Helvetica" charset="0"/>
              </a:rPr>
              <a:t>module gate1(F,A,B,C,D);</a:t>
            </a:r>
          </a:p>
          <a:p>
            <a:r>
              <a:rPr lang="en-US" dirty="0">
                <a:latin typeface="Helvetica" charset="0"/>
              </a:rPr>
              <a:t>input A,B,C,D;</a:t>
            </a:r>
          </a:p>
          <a:p>
            <a:r>
              <a:rPr lang="en-US" dirty="0">
                <a:latin typeface="Helvetica" charset="0"/>
              </a:rPr>
              <a:t>output F;</a:t>
            </a:r>
          </a:p>
          <a:p>
            <a:r>
              <a:rPr lang="en-US" dirty="0" err="1">
                <a:latin typeface="Helvetica" charset="0"/>
              </a:rPr>
              <a:t>nand</a:t>
            </a:r>
            <a:r>
              <a:rPr lang="en-US" dirty="0">
                <a:latin typeface="Helvetica" charset="0"/>
              </a:rPr>
              <a:t>(F1,A,B); //调用门元件</a:t>
            </a:r>
          </a:p>
          <a:p>
            <a:r>
              <a:rPr lang="en-US" dirty="0">
                <a:latin typeface="Helvetica" charset="0"/>
              </a:rPr>
              <a:t>and(F2,B,C,D);</a:t>
            </a:r>
          </a:p>
          <a:p>
            <a:r>
              <a:rPr lang="en-US" dirty="0">
                <a:latin typeface="Helvetica" charset="0"/>
              </a:rPr>
              <a:t>or(F,F1,F2);</a:t>
            </a:r>
          </a:p>
          <a:p>
            <a:r>
              <a:rPr lang="en-US" dirty="0" err="1">
                <a:latin typeface="Helvetica" charset="0"/>
              </a:rPr>
              <a:t>endmodule</a:t>
            </a:r>
            <a:endParaRPr lang="en-US" dirty="0">
              <a:effectLst/>
              <a:latin typeface="Helvetica" charset="0"/>
            </a:endParaRPr>
          </a:p>
        </p:txBody>
      </p:sp>
      <p:sp>
        <p:nvSpPr>
          <p:cNvPr id="5" name="Rectangle 4"/>
          <p:cNvSpPr/>
          <p:nvPr/>
        </p:nvSpPr>
        <p:spPr>
          <a:xfrm>
            <a:off x="2914650" y="4854771"/>
            <a:ext cx="4572000" cy="1754326"/>
          </a:xfrm>
          <a:prstGeom prst="rect">
            <a:avLst/>
          </a:prstGeom>
        </p:spPr>
        <p:txBody>
          <a:bodyPr>
            <a:spAutoFit/>
          </a:bodyPr>
          <a:lstStyle/>
          <a:p>
            <a:r>
              <a:rPr lang="en-US" dirty="0">
                <a:latin typeface="Helvetica" charset="0"/>
              </a:rPr>
              <a:t>数据流描述</a:t>
            </a:r>
          </a:p>
          <a:p>
            <a:r>
              <a:rPr lang="en-US" dirty="0">
                <a:latin typeface="Helvetica" charset="0"/>
              </a:rPr>
              <a:t>module gate2(F,A,B,C,D);</a:t>
            </a:r>
          </a:p>
          <a:p>
            <a:r>
              <a:rPr lang="en-US" dirty="0">
                <a:latin typeface="Helvetica" charset="0"/>
              </a:rPr>
              <a:t>input A,B,C,D;</a:t>
            </a:r>
          </a:p>
          <a:p>
            <a:r>
              <a:rPr lang="en-US" dirty="0">
                <a:latin typeface="Helvetica" charset="0"/>
              </a:rPr>
              <a:t>output F;</a:t>
            </a:r>
          </a:p>
          <a:p>
            <a:r>
              <a:rPr lang="en-US" dirty="0">
                <a:latin typeface="Helvetica" charset="0"/>
              </a:rPr>
              <a:t>assign F=(A&amp;B)|(B&amp;C&amp;D);</a:t>
            </a:r>
          </a:p>
          <a:p>
            <a:r>
              <a:rPr lang="en-US" dirty="0" err="1">
                <a:latin typeface="Helvetica" charset="0"/>
              </a:rPr>
              <a:t>endmodule</a:t>
            </a:r>
            <a:endParaRPr lang="en-US" dirty="0">
              <a:effectLst/>
              <a:latin typeface="Helvetica" charset="0"/>
            </a:endParaRPr>
          </a:p>
        </p:txBody>
      </p:sp>
      <p:pic>
        <p:nvPicPr>
          <p:cNvPr id="7" name="Picture 6"/>
          <p:cNvPicPr>
            <a:picLocks noChangeAspect="1"/>
          </p:cNvPicPr>
          <p:nvPr/>
        </p:nvPicPr>
        <p:blipFill>
          <a:blip r:embed="rId2"/>
          <a:stretch>
            <a:fillRect/>
          </a:stretch>
        </p:blipFill>
        <p:spPr>
          <a:xfrm>
            <a:off x="4007518" y="1754827"/>
            <a:ext cx="4507832" cy="1909011"/>
          </a:xfrm>
          <a:prstGeom prst="rect">
            <a:avLst/>
          </a:prstGeom>
        </p:spPr>
      </p:pic>
    </p:spTree>
    <p:extLst>
      <p:ext uri="{BB962C8B-B14F-4D97-AF65-F5344CB8AC3E}">
        <p14:creationId xmlns:p14="http://schemas.microsoft.com/office/powerpoint/2010/main" val="79241610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译码器</a:t>
            </a:r>
            <a:r>
              <a:rPr lang="en-US" altLang="zh-CN" dirty="0"/>
              <a:t>74138</a:t>
            </a:r>
            <a:r>
              <a:rPr lang="zh-CN" altLang="en-US" dirty="0"/>
              <a:t>的</a:t>
            </a:r>
            <a:r>
              <a:rPr lang="en-US" altLang="zh-CN" dirty="0"/>
              <a:t>Verilog</a:t>
            </a:r>
            <a:r>
              <a:rPr lang="zh-CN" altLang="en-US" dirty="0"/>
              <a:t>描述</a:t>
            </a:r>
            <a:endParaRPr lang="en-US" dirty="0"/>
          </a:p>
        </p:txBody>
      </p:sp>
      <p:sp>
        <p:nvSpPr>
          <p:cNvPr id="3" name="Content Placeholder 2"/>
          <p:cNvSpPr>
            <a:spLocks noGrp="1"/>
          </p:cNvSpPr>
          <p:nvPr>
            <p:ph idx="1"/>
          </p:nvPr>
        </p:nvSpPr>
        <p:spPr>
          <a:xfrm>
            <a:off x="628650" y="1825625"/>
            <a:ext cx="3723217" cy="4351338"/>
          </a:xfrm>
        </p:spPr>
        <p:txBody>
          <a:bodyPr>
            <a:normAutofit fontScale="47500" lnSpcReduction="20000"/>
          </a:bodyPr>
          <a:lstStyle/>
          <a:p>
            <a:r>
              <a:rPr lang="en-US" dirty="0"/>
              <a:t>module ttl74138(a,y,g1,g2a,g2b);</a:t>
            </a:r>
          </a:p>
          <a:p>
            <a:r>
              <a:rPr lang="en-US" dirty="0"/>
              <a:t>input[2:0] a; input g1,g2a,g2b; output </a:t>
            </a:r>
            <a:r>
              <a:rPr lang="en-US" dirty="0" err="1"/>
              <a:t>reg</a:t>
            </a:r>
            <a:r>
              <a:rPr lang="en-US" dirty="0"/>
              <a:t>[7:0] y;</a:t>
            </a:r>
          </a:p>
          <a:p>
            <a:r>
              <a:rPr lang="en-US" dirty="0"/>
              <a:t>always @(*)</a:t>
            </a:r>
          </a:p>
          <a:p>
            <a:r>
              <a:rPr lang="en-US" dirty="0"/>
              <a:t>begin if(g1 &amp; ~g2a &amp; ~g2b)</a:t>
            </a:r>
          </a:p>
          <a:p>
            <a:r>
              <a:rPr lang="en-US" dirty="0"/>
              <a:t>//只有当g1、g2a、g2b为100时，译码器使能</a:t>
            </a:r>
          </a:p>
          <a:p>
            <a:r>
              <a:rPr lang="en-US" dirty="0"/>
              <a:t>begin case(a)</a:t>
            </a:r>
          </a:p>
          <a:p>
            <a:r>
              <a:rPr lang="en-US" dirty="0"/>
              <a:t>3'b000:y=8'b11111110; //译码输出</a:t>
            </a:r>
          </a:p>
          <a:p>
            <a:r>
              <a:rPr lang="en-US" dirty="0"/>
              <a:t>3'b001:y=8'b11111101;</a:t>
            </a:r>
          </a:p>
          <a:p>
            <a:r>
              <a:rPr lang="en-US" dirty="0"/>
              <a:t>3'b010:y=8'b11111011;</a:t>
            </a:r>
          </a:p>
          <a:p>
            <a:r>
              <a:rPr lang="en-US" dirty="0"/>
              <a:t>3'b011:y=8'b11110111;</a:t>
            </a:r>
          </a:p>
          <a:p>
            <a:r>
              <a:rPr lang="en-US" dirty="0"/>
              <a:t>3'b100:y=8'b11101111;</a:t>
            </a:r>
          </a:p>
          <a:p>
            <a:r>
              <a:rPr lang="en-US" dirty="0"/>
              <a:t>3'b101:y=8'b11011111;</a:t>
            </a:r>
          </a:p>
          <a:p>
            <a:r>
              <a:rPr lang="en-US" dirty="0"/>
              <a:t>3'b110:y=8'b10111111;</a:t>
            </a:r>
          </a:p>
          <a:p>
            <a:r>
              <a:rPr lang="en-US" dirty="0"/>
              <a:t>3'b111:y=8'b01111111;</a:t>
            </a:r>
          </a:p>
          <a:p>
            <a:r>
              <a:rPr lang="en-US" dirty="0" err="1"/>
              <a:t>default:y</a:t>
            </a:r>
            <a:r>
              <a:rPr lang="en-US" dirty="0"/>
              <a:t>=8'b11111111;</a:t>
            </a:r>
          </a:p>
          <a:p>
            <a:r>
              <a:rPr lang="en-US" dirty="0" err="1"/>
              <a:t>endcase</a:t>
            </a:r>
            <a:r>
              <a:rPr lang="en-US" dirty="0"/>
              <a:t> end</a:t>
            </a:r>
          </a:p>
          <a:p>
            <a:r>
              <a:rPr lang="en-US" dirty="0"/>
              <a:t>else y=8'b11111111;</a:t>
            </a:r>
          </a:p>
          <a:p>
            <a:r>
              <a:rPr lang="en-US" dirty="0"/>
              <a:t>end</a:t>
            </a:r>
          </a:p>
          <a:p>
            <a:r>
              <a:rPr lang="en-US" dirty="0" err="1"/>
              <a:t>endmodule</a:t>
            </a:r>
            <a:endParaRPr lang="en-US" dirty="0"/>
          </a:p>
          <a:p>
            <a:endParaRPr lang="en-US" dirty="0"/>
          </a:p>
        </p:txBody>
      </p:sp>
      <p:sp>
        <p:nvSpPr>
          <p:cNvPr id="4" name="TextBox 3"/>
          <p:cNvSpPr txBox="1"/>
          <p:nvPr/>
        </p:nvSpPr>
        <p:spPr>
          <a:xfrm>
            <a:off x="5393267" y="2328333"/>
            <a:ext cx="810928" cy="369332"/>
          </a:xfrm>
          <a:prstGeom prst="rect">
            <a:avLst/>
          </a:prstGeom>
          <a:noFill/>
        </p:spPr>
        <p:txBody>
          <a:bodyPr wrap="none" rtlCol="0">
            <a:spAutoFit/>
          </a:bodyPr>
          <a:lstStyle/>
          <a:p>
            <a:r>
              <a:rPr lang="en-US" altLang="zh-CN" dirty="0"/>
              <a:t>p032.v</a:t>
            </a:r>
            <a:endParaRPr lang="en-US" dirty="0"/>
          </a:p>
        </p:txBody>
      </p:sp>
    </p:spTree>
    <p:extLst>
      <p:ext uri="{BB962C8B-B14F-4D97-AF65-F5344CB8AC3E}">
        <p14:creationId xmlns:p14="http://schemas.microsoft.com/office/powerpoint/2010/main" val="131205058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8</a:t>
            </a:r>
            <a:r>
              <a:rPr lang="zh-CN" altLang="en-US" dirty="0"/>
              <a:t>线</a:t>
            </a:r>
            <a:r>
              <a:rPr lang="en-US" altLang="zh-CN" dirty="0"/>
              <a:t>—3</a:t>
            </a:r>
            <a:r>
              <a:rPr lang="zh-CN" altLang="en-US" dirty="0"/>
              <a:t>线优先编码器</a:t>
            </a:r>
            <a:r>
              <a:rPr lang="en-US" altLang="zh-CN" dirty="0"/>
              <a:t>74148</a:t>
            </a:r>
            <a:r>
              <a:rPr lang="zh-CN" altLang="en-US" dirty="0"/>
              <a:t>的</a:t>
            </a:r>
            <a:r>
              <a:rPr lang="en-US" altLang="zh-CN" dirty="0"/>
              <a:t>Verilog</a:t>
            </a:r>
            <a:r>
              <a:rPr lang="zh-CN" altLang="en-US" dirty="0"/>
              <a:t>描述</a:t>
            </a:r>
            <a:endParaRPr lang="en-US" dirty="0"/>
          </a:p>
        </p:txBody>
      </p:sp>
      <p:sp>
        <p:nvSpPr>
          <p:cNvPr id="3" name="Content Placeholder 2"/>
          <p:cNvSpPr>
            <a:spLocks noGrp="1"/>
          </p:cNvSpPr>
          <p:nvPr>
            <p:ph idx="1"/>
          </p:nvPr>
        </p:nvSpPr>
        <p:spPr>
          <a:xfrm>
            <a:off x="628650" y="1825625"/>
            <a:ext cx="4866217" cy="4351338"/>
          </a:xfrm>
        </p:spPr>
        <p:txBody>
          <a:bodyPr>
            <a:normAutofit fontScale="55000" lnSpcReduction="20000"/>
          </a:bodyPr>
          <a:lstStyle/>
          <a:p>
            <a:r>
              <a:rPr lang="en-US" dirty="0"/>
              <a:t>module ttl74148(</a:t>
            </a:r>
            <a:r>
              <a:rPr lang="en-US" dirty="0" err="1"/>
              <a:t>din,ei,gs,eo,dout</a:t>
            </a:r>
            <a:r>
              <a:rPr lang="en-US" dirty="0"/>
              <a:t>);</a:t>
            </a:r>
          </a:p>
          <a:p>
            <a:r>
              <a:rPr lang="en-US" dirty="0"/>
              <a:t>input[7:0] din; input </a:t>
            </a:r>
            <a:r>
              <a:rPr lang="en-US" dirty="0" err="1"/>
              <a:t>ei</a:t>
            </a:r>
            <a:r>
              <a:rPr lang="en-US" dirty="0"/>
              <a:t>; output </a:t>
            </a:r>
            <a:r>
              <a:rPr lang="en-US" dirty="0" err="1"/>
              <a:t>reg</a:t>
            </a:r>
            <a:r>
              <a:rPr lang="en-US" dirty="0"/>
              <a:t> </a:t>
            </a:r>
            <a:r>
              <a:rPr lang="en-US" dirty="0" err="1"/>
              <a:t>gs,eo</a:t>
            </a:r>
            <a:r>
              <a:rPr lang="en-US" dirty="0"/>
              <a:t>; output </a:t>
            </a:r>
            <a:r>
              <a:rPr lang="en-US" dirty="0" err="1"/>
              <a:t>reg</a:t>
            </a:r>
            <a:r>
              <a:rPr lang="en-US" dirty="0"/>
              <a:t>[2:0]</a:t>
            </a:r>
          </a:p>
          <a:p>
            <a:r>
              <a:rPr lang="en-US" dirty="0" err="1"/>
              <a:t>dout</a:t>
            </a:r>
            <a:r>
              <a:rPr lang="en-US" dirty="0"/>
              <a:t>;</a:t>
            </a:r>
          </a:p>
          <a:p>
            <a:r>
              <a:rPr lang="en-US" dirty="0"/>
              <a:t>always @(</a:t>
            </a:r>
            <a:r>
              <a:rPr lang="en-US" dirty="0" err="1"/>
              <a:t>ei,din</a:t>
            </a:r>
            <a:r>
              <a:rPr lang="en-US" dirty="0"/>
              <a:t>)</a:t>
            </a:r>
          </a:p>
          <a:p>
            <a:r>
              <a:rPr lang="en-US" dirty="0"/>
              <a:t>begin if(</a:t>
            </a:r>
            <a:r>
              <a:rPr lang="en-US" dirty="0" err="1"/>
              <a:t>ei</a:t>
            </a:r>
            <a:r>
              <a:rPr lang="en-US" dirty="0"/>
              <a:t>) begin </a:t>
            </a:r>
            <a:r>
              <a:rPr lang="en-US" dirty="0" err="1"/>
              <a:t>dout</a:t>
            </a:r>
            <a:r>
              <a:rPr lang="en-US" dirty="0"/>
              <a:t>&lt;=3'b111;gs&lt;=1'b1;eo&lt;=1'b1; end</a:t>
            </a:r>
          </a:p>
          <a:p>
            <a:r>
              <a:rPr lang="en-US" dirty="0"/>
              <a:t>else if(din==8'b111111111) begin</a:t>
            </a:r>
          </a:p>
          <a:p>
            <a:r>
              <a:rPr lang="en-US" dirty="0" err="1"/>
              <a:t>dout</a:t>
            </a:r>
            <a:r>
              <a:rPr lang="en-US" dirty="0"/>
              <a:t>&lt;=3'b111;gs&lt;=1'b1;eo&lt;=1'b0;end</a:t>
            </a:r>
          </a:p>
          <a:p>
            <a:r>
              <a:rPr lang="en-US" dirty="0"/>
              <a:t>else if(!din[7]) begin </a:t>
            </a:r>
            <a:r>
              <a:rPr lang="en-US" dirty="0" err="1"/>
              <a:t>dout</a:t>
            </a:r>
            <a:r>
              <a:rPr lang="en-US" dirty="0"/>
              <a:t>&lt;=3'b000;gs&lt;=1'b0;eo&lt;=1'b1;end</a:t>
            </a:r>
          </a:p>
          <a:p>
            <a:r>
              <a:rPr lang="en-US" dirty="0"/>
              <a:t>else if(!din[6]) begin </a:t>
            </a:r>
            <a:r>
              <a:rPr lang="en-US" dirty="0" err="1"/>
              <a:t>dout</a:t>
            </a:r>
            <a:r>
              <a:rPr lang="en-US" dirty="0"/>
              <a:t>&lt;=3'b001;gs&lt;=1'b0;eo&lt;=1'b1;end</a:t>
            </a:r>
          </a:p>
          <a:p>
            <a:r>
              <a:rPr lang="en-US" dirty="0"/>
              <a:t>else if(!din[5]) begin </a:t>
            </a:r>
            <a:r>
              <a:rPr lang="en-US" dirty="0" err="1"/>
              <a:t>dout</a:t>
            </a:r>
            <a:r>
              <a:rPr lang="en-US" dirty="0"/>
              <a:t>&lt;=3'b010;gs&lt;=1'b0;eo&lt;=1'b1;end</a:t>
            </a:r>
          </a:p>
          <a:p>
            <a:r>
              <a:rPr lang="en-US" dirty="0"/>
              <a:t>else if(!din[4]) begin </a:t>
            </a:r>
            <a:r>
              <a:rPr lang="en-US" dirty="0" err="1"/>
              <a:t>dout</a:t>
            </a:r>
            <a:r>
              <a:rPr lang="en-US" dirty="0"/>
              <a:t>&lt;=3'b011;gs&lt;=1'b0;eo&lt;=1'b1;end</a:t>
            </a:r>
          </a:p>
          <a:p>
            <a:r>
              <a:rPr lang="en-US" dirty="0"/>
              <a:t>else if(!din[3]) begin </a:t>
            </a:r>
            <a:r>
              <a:rPr lang="en-US" dirty="0" err="1"/>
              <a:t>dout</a:t>
            </a:r>
            <a:r>
              <a:rPr lang="en-US" dirty="0"/>
              <a:t>&lt;=3'b100;gs&lt;=1'b0;eo&lt;=1'b1;end</a:t>
            </a:r>
          </a:p>
          <a:p>
            <a:r>
              <a:rPr lang="en-US" dirty="0"/>
              <a:t>else if(!din[2]) begin </a:t>
            </a:r>
            <a:r>
              <a:rPr lang="en-US" dirty="0" err="1"/>
              <a:t>dout</a:t>
            </a:r>
            <a:r>
              <a:rPr lang="en-US" dirty="0"/>
              <a:t>&lt;=3'b101;gs&lt;=1'b0;eo&lt;=1'b1;end</a:t>
            </a:r>
          </a:p>
          <a:p>
            <a:r>
              <a:rPr lang="en-US" dirty="0"/>
              <a:t>else if(!din[1]) begin </a:t>
            </a:r>
            <a:r>
              <a:rPr lang="en-US" dirty="0" err="1"/>
              <a:t>dout</a:t>
            </a:r>
            <a:r>
              <a:rPr lang="en-US" dirty="0"/>
              <a:t>&lt;=3'b110;gs&lt;=1'b0;eo&lt;=1'b1;end</a:t>
            </a:r>
          </a:p>
          <a:p>
            <a:r>
              <a:rPr lang="en-US" dirty="0"/>
              <a:t>else begin </a:t>
            </a:r>
            <a:r>
              <a:rPr lang="en-US" dirty="0" err="1"/>
              <a:t>dout</a:t>
            </a:r>
            <a:r>
              <a:rPr lang="en-US" dirty="0"/>
              <a:t>&lt;=3'b111;gs&lt;=1'b0;eo&lt;=1'b1;end</a:t>
            </a:r>
          </a:p>
          <a:p>
            <a:r>
              <a:rPr lang="en-US" dirty="0"/>
              <a:t>end</a:t>
            </a:r>
          </a:p>
          <a:p>
            <a:r>
              <a:rPr lang="en-US" dirty="0" err="1"/>
              <a:t>endmodule</a:t>
            </a:r>
            <a:endParaRPr lang="en-US" dirty="0"/>
          </a:p>
        </p:txBody>
      </p:sp>
      <p:sp>
        <p:nvSpPr>
          <p:cNvPr id="4" name="TextBox 3"/>
          <p:cNvSpPr txBox="1"/>
          <p:nvPr/>
        </p:nvSpPr>
        <p:spPr>
          <a:xfrm>
            <a:off x="6290733" y="2116667"/>
            <a:ext cx="810928" cy="369332"/>
          </a:xfrm>
          <a:prstGeom prst="rect">
            <a:avLst/>
          </a:prstGeom>
          <a:noFill/>
        </p:spPr>
        <p:txBody>
          <a:bodyPr wrap="none" rtlCol="0">
            <a:spAutoFit/>
          </a:bodyPr>
          <a:lstStyle/>
          <a:p>
            <a:r>
              <a:rPr lang="en-US" altLang="zh-CN" dirty="0"/>
              <a:t>p033.v</a:t>
            </a:r>
            <a:endParaRPr lang="en-US" dirty="0"/>
          </a:p>
        </p:txBody>
      </p:sp>
    </p:spTree>
    <p:extLst>
      <p:ext uri="{BB962C8B-B14F-4D97-AF65-F5344CB8AC3E}">
        <p14:creationId xmlns:p14="http://schemas.microsoft.com/office/powerpoint/2010/main" val="84549831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奇偶校验位产生器</a:t>
            </a:r>
            <a:endParaRPr lang="en-US" dirty="0"/>
          </a:p>
        </p:txBody>
      </p:sp>
      <p:sp>
        <p:nvSpPr>
          <p:cNvPr id="3" name="Content Placeholder 2"/>
          <p:cNvSpPr>
            <a:spLocks noGrp="1"/>
          </p:cNvSpPr>
          <p:nvPr>
            <p:ph idx="1"/>
          </p:nvPr>
        </p:nvSpPr>
        <p:spPr/>
        <p:txBody>
          <a:bodyPr/>
          <a:lstStyle/>
          <a:p>
            <a:r>
              <a:rPr lang="en-US" dirty="0"/>
              <a:t>module parity(</a:t>
            </a:r>
            <a:r>
              <a:rPr lang="en-US" dirty="0" err="1"/>
              <a:t>even_bit,odd_bit,a</a:t>
            </a:r>
            <a:r>
              <a:rPr lang="en-US" dirty="0"/>
              <a:t>);</a:t>
            </a:r>
          </a:p>
          <a:p>
            <a:r>
              <a:rPr lang="en-US" dirty="0"/>
              <a:t>input[7:0] a;</a:t>
            </a:r>
          </a:p>
          <a:p>
            <a:r>
              <a:rPr lang="en-US" dirty="0"/>
              <a:t>output </a:t>
            </a:r>
            <a:r>
              <a:rPr lang="en-US" dirty="0" err="1"/>
              <a:t>even_bit,odd_bit</a:t>
            </a:r>
            <a:r>
              <a:rPr lang="en-US" dirty="0"/>
              <a:t>;</a:t>
            </a:r>
          </a:p>
          <a:p>
            <a:r>
              <a:rPr lang="en-US" dirty="0"/>
              <a:t>assign </a:t>
            </a:r>
            <a:r>
              <a:rPr lang="en-US" dirty="0" err="1"/>
              <a:t>even_bit</a:t>
            </a:r>
            <a:r>
              <a:rPr lang="en-US" dirty="0"/>
              <a:t>=^a;</a:t>
            </a:r>
          </a:p>
          <a:p>
            <a:r>
              <a:rPr lang="en-US" dirty="0"/>
              <a:t>//生成偶校验位</a:t>
            </a:r>
          </a:p>
          <a:p>
            <a:r>
              <a:rPr lang="en-US" dirty="0"/>
              <a:t>assign </a:t>
            </a:r>
            <a:r>
              <a:rPr lang="en-US" dirty="0" err="1"/>
              <a:t>odd_bit</a:t>
            </a:r>
            <a:r>
              <a:rPr lang="en-US" dirty="0"/>
              <a:t>=~</a:t>
            </a:r>
            <a:r>
              <a:rPr lang="en-US" dirty="0" err="1"/>
              <a:t>even_bit</a:t>
            </a:r>
            <a:r>
              <a:rPr lang="en-US" dirty="0"/>
              <a:t>;</a:t>
            </a:r>
          </a:p>
          <a:p>
            <a:r>
              <a:rPr lang="en-US" dirty="0"/>
              <a:t>//生成奇校验位</a:t>
            </a:r>
          </a:p>
          <a:p>
            <a:r>
              <a:rPr lang="en-US" dirty="0" err="1"/>
              <a:t>endmodule</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73757453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带异步清</a:t>
            </a:r>
            <a:r>
              <a:rPr lang="en-US" altLang="zh-CN" dirty="0"/>
              <a:t>0/</a:t>
            </a:r>
            <a:r>
              <a:rPr lang="zh-CN" altLang="en-US" dirty="0"/>
              <a:t>异步置</a:t>
            </a:r>
            <a:r>
              <a:rPr lang="en-US" altLang="zh-CN" dirty="0"/>
              <a:t>1</a:t>
            </a:r>
            <a:r>
              <a:rPr lang="zh-CN" altLang="en-US" dirty="0"/>
              <a:t>的</a:t>
            </a:r>
            <a:r>
              <a:rPr lang="en-US" altLang="zh-CN" dirty="0"/>
              <a:t>JK</a:t>
            </a:r>
            <a:r>
              <a:rPr lang="zh-CN" altLang="en-US" dirty="0"/>
              <a:t>触发器</a:t>
            </a:r>
            <a:endParaRPr lang="en-US" dirty="0"/>
          </a:p>
        </p:txBody>
      </p:sp>
      <p:sp>
        <p:nvSpPr>
          <p:cNvPr id="3" name="Content Placeholder 2"/>
          <p:cNvSpPr>
            <a:spLocks noGrp="1"/>
          </p:cNvSpPr>
          <p:nvPr>
            <p:ph idx="1"/>
          </p:nvPr>
        </p:nvSpPr>
        <p:spPr/>
        <p:txBody>
          <a:bodyPr>
            <a:normAutofit fontScale="85000" lnSpcReduction="20000"/>
          </a:bodyPr>
          <a:lstStyle/>
          <a:p>
            <a:r>
              <a:rPr lang="en-US" dirty="0"/>
              <a:t>module </a:t>
            </a:r>
            <a:r>
              <a:rPr lang="en-US" dirty="0" err="1"/>
              <a:t>jkff_rs</a:t>
            </a:r>
            <a:r>
              <a:rPr lang="en-US" dirty="0"/>
              <a:t>(</a:t>
            </a:r>
            <a:r>
              <a:rPr lang="en-US" dirty="0" err="1"/>
              <a:t>clk,j,k,q,rs,set</a:t>
            </a:r>
            <a:r>
              <a:rPr lang="en-US" dirty="0"/>
              <a:t>);</a:t>
            </a:r>
          </a:p>
          <a:p>
            <a:r>
              <a:rPr lang="en-US" dirty="0"/>
              <a:t>input </a:t>
            </a:r>
            <a:r>
              <a:rPr lang="en-US" dirty="0" err="1"/>
              <a:t>clk,j,k,set,rs</a:t>
            </a:r>
            <a:r>
              <a:rPr lang="en-US" dirty="0"/>
              <a:t>; output </a:t>
            </a:r>
            <a:r>
              <a:rPr lang="en-US" dirty="0" err="1"/>
              <a:t>reg</a:t>
            </a:r>
            <a:r>
              <a:rPr lang="en-US" dirty="0"/>
              <a:t> q;</a:t>
            </a:r>
          </a:p>
          <a:p>
            <a:r>
              <a:rPr lang="en-US" dirty="0"/>
              <a:t>always @(</a:t>
            </a:r>
            <a:r>
              <a:rPr lang="en-US" dirty="0" err="1"/>
              <a:t>posedge</a:t>
            </a:r>
            <a:r>
              <a:rPr lang="en-US" dirty="0"/>
              <a:t> </a:t>
            </a:r>
            <a:r>
              <a:rPr lang="en-US" dirty="0" err="1"/>
              <a:t>clk</a:t>
            </a:r>
            <a:r>
              <a:rPr lang="en-US" dirty="0"/>
              <a:t>, </a:t>
            </a:r>
            <a:r>
              <a:rPr lang="en-US" dirty="0" err="1"/>
              <a:t>negedge</a:t>
            </a:r>
            <a:r>
              <a:rPr lang="en-US" dirty="0"/>
              <a:t> </a:t>
            </a:r>
            <a:r>
              <a:rPr lang="en-US" dirty="0" err="1"/>
              <a:t>rs</a:t>
            </a:r>
            <a:r>
              <a:rPr lang="en-US" dirty="0"/>
              <a:t>, </a:t>
            </a:r>
            <a:r>
              <a:rPr lang="en-US" dirty="0" err="1"/>
              <a:t>negedge</a:t>
            </a:r>
            <a:r>
              <a:rPr lang="en-US" dirty="0"/>
              <a:t> set)</a:t>
            </a:r>
          </a:p>
          <a:p>
            <a:r>
              <a:rPr lang="en-US" dirty="0"/>
              <a:t>begin if(!</a:t>
            </a:r>
            <a:r>
              <a:rPr lang="en-US" dirty="0" err="1"/>
              <a:t>rs</a:t>
            </a:r>
            <a:r>
              <a:rPr lang="en-US" dirty="0"/>
              <a:t>) q&lt;=1'b0;</a:t>
            </a:r>
          </a:p>
          <a:p>
            <a:r>
              <a:rPr lang="en-US" dirty="0"/>
              <a:t>else if(!set) q&lt;=1'b1;</a:t>
            </a:r>
          </a:p>
          <a:p>
            <a:r>
              <a:rPr lang="en-US" dirty="0"/>
              <a:t>else case({</a:t>
            </a:r>
            <a:r>
              <a:rPr lang="en-US" dirty="0" err="1"/>
              <a:t>j,k</a:t>
            </a:r>
            <a:r>
              <a:rPr lang="en-US" dirty="0"/>
              <a:t>})</a:t>
            </a:r>
          </a:p>
          <a:p>
            <a:r>
              <a:rPr lang="en-US" dirty="0"/>
              <a:t>2'b00:q&lt;=q;</a:t>
            </a:r>
          </a:p>
          <a:p>
            <a:r>
              <a:rPr lang="en-US" dirty="0"/>
              <a:t>2'b01:q&lt;=1'b0;</a:t>
            </a:r>
          </a:p>
          <a:p>
            <a:r>
              <a:rPr lang="en-US" dirty="0"/>
              <a:t>2'b10:q&lt;=1'b1;</a:t>
            </a:r>
          </a:p>
          <a:p>
            <a:r>
              <a:rPr lang="en-US" dirty="0"/>
              <a:t>2'b11:q&lt;=~q;</a:t>
            </a:r>
          </a:p>
          <a:p>
            <a:r>
              <a:rPr lang="en-US" dirty="0" err="1"/>
              <a:t>default:q</a:t>
            </a:r>
            <a:r>
              <a:rPr lang="en-US" dirty="0"/>
              <a:t>&lt;=1'bx;</a:t>
            </a:r>
          </a:p>
          <a:p>
            <a:r>
              <a:rPr lang="en-US" dirty="0" err="1"/>
              <a:t>endcase</a:t>
            </a:r>
            <a:endParaRPr lang="en-US" dirty="0"/>
          </a:p>
          <a:p>
            <a:r>
              <a:rPr lang="en-US" dirty="0"/>
              <a:t>end</a:t>
            </a:r>
          </a:p>
          <a:p>
            <a:r>
              <a:rPr lang="en-US" dirty="0" err="1"/>
              <a:t>endmodule</a:t>
            </a:r>
            <a:endParaRPr lang="en-US" dirty="0"/>
          </a:p>
        </p:txBody>
      </p:sp>
      <p:sp>
        <p:nvSpPr>
          <p:cNvPr id="4" name="TextBox 3"/>
          <p:cNvSpPr txBox="1"/>
          <p:nvPr/>
        </p:nvSpPr>
        <p:spPr>
          <a:xfrm>
            <a:off x="6561667" y="2531533"/>
            <a:ext cx="810928" cy="369332"/>
          </a:xfrm>
          <a:prstGeom prst="rect">
            <a:avLst/>
          </a:prstGeom>
          <a:noFill/>
        </p:spPr>
        <p:txBody>
          <a:bodyPr wrap="none" rtlCol="0">
            <a:spAutoFit/>
          </a:bodyPr>
          <a:lstStyle/>
          <a:p>
            <a:r>
              <a:rPr lang="en-US" altLang="zh-CN" dirty="0"/>
              <a:t>p034.v</a:t>
            </a:r>
            <a:endParaRPr lang="en-US" dirty="0"/>
          </a:p>
        </p:txBody>
      </p:sp>
    </p:spTree>
    <p:extLst>
      <p:ext uri="{BB962C8B-B14F-4D97-AF65-F5344CB8AC3E}">
        <p14:creationId xmlns:p14="http://schemas.microsoft.com/office/powerpoint/2010/main" val="383453556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基本的时序电路</a:t>
            </a:r>
            <a:endParaRPr lang="en-US" dirty="0"/>
          </a:p>
        </p:txBody>
      </p:sp>
      <p:sp>
        <p:nvSpPr>
          <p:cNvPr id="4" name="Rectangle 3"/>
          <p:cNvSpPr/>
          <p:nvPr/>
        </p:nvSpPr>
        <p:spPr>
          <a:xfrm>
            <a:off x="889000" y="1840637"/>
            <a:ext cx="4572000" cy="1754326"/>
          </a:xfrm>
          <a:prstGeom prst="rect">
            <a:avLst/>
          </a:prstGeom>
        </p:spPr>
        <p:txBody>
          <a:bodyPr>
            <a:spAutoFit/>
          </a:bodyPr>
          <a:lstStyle/>
          <a:p>
            <a:r>
              <a:rPr lang="en-US" dirty="0">
                <a:latin typeface="Helvetica" charset="0"/>
              </a:rPr>
              <a:t>电平敏感的1位数据锁存器</a:t>
            </a:r>
          </a:p>
          <a:p>
            <a:r>
              <a:rPr lang="en-US" dirty="0">
                <a:latin typeface="Helvetica" charset="0"/>
              </a:rPr>
              <a:t>module latch1(</a:t>
            </a:r>
            <a:r>
              <a:rPr lang="en-US" dirty="0" err="1">
                <a:latin typeface="Helvetica" charset="0"/>
              </a:rPr>
              <a:t>q,d,le</a:t>
            </a:r>
            <a:r>
              <a:rPr lang="en-US" dirty="0">
                <a:latin typeface="Helvetica" charset="0"/>
              </a:rPr>
              <a:t>);</a:t>
            </a:r>
          </a:p>
          <a:p>
            <a:r>
              <a:rPr lang="en-US" dirty="0">
                <a:latin typeface="Helvetica" charset="0"/>
              </a:rPr>
              <a:t>input </a:t>
            </a:r>
            <a:r>
              <a:rPr lang="en-US" dirty="0" err="1">
                <a:latin typeface="Helvetica" charset="0"/>
              </a:rPr>
              <a:t>d,le</a:t>
            </a:r>
            <a:r>
              <a:rPr lang="en-US" dirty="0">
                <a:latin typeface="Helvetica" charset="0"/>
              </a:rPr>
              <a:t>; output q;</a:t>
            </a:r>
          </a:p>
          <a:p>
            <a:r>
              <a:rPr lang="en-US" dirty="0">
                <a:latin typeface="Helvetica" charset="0"/>
              </a:rPr>
              <a:t>assign q=</a:t>
            </a:r>
            <a:r>
              <a:rPr lang="en-US" dirty="0" err="1">
                <a:latin typeface="Helvetica" charset="0"/>
              </a:rPr>
              <a:t>le?d:q</a:t>
            </a:r>
            <a:r>
              <a:rPr lang="en-US" dirty="0">
                <a:latin typeface="Helvetica" charset="0"/>
              </a:rPr>
              <a:t>;</a:t>
            </a:r>
          </a:p>
          <a:p>
            <a:r>
              <a:rPr lang="en-US" dirty="0">
                <a:latin typeface="Helvetica" charset="0"/>
              </a:rPr>
              <a:t>//</a:t>
            </a:r>
            <a:r>
              <a:rPr lang="en-US" dirty="0" err="1">
                <a:latin typeface="Helvetica" charset="0"/>
              </a:rPr>
              <a:t>le为高电平时，将输入端数据锁存</a:t>
            </a:r>
            <a:endParaRPr lang="en-US" dirty="0">
              <a:latin typeface="Helvetica" charset="0"/>
            </a:endParaRPr>
          </a:p>
          <a:p>
            <a:r>
              <a:rPr lang="en-US" dirty="0" err="1">
                <a:latin typeface="Helvetica" charset="0"/>
              </a:rPr>
              <a:t>endmodule</a:t>
            </a:r>
            <a:endParaRPr lang="en-US" dirty="0">
              <a:effectLst/>
              <a:latin typeface="Helvetica" charset="0"/>
            </a:endParaRPr>
          </a:p>
        </p:txBody>
      </p:sp>
      <p:sp>
        <p:nvSpPr>
          <p:cNvPr id="5" name="Rectangle 4"/>
          <p:cNvSpPr/>
          <p:nvPr/>
        </p:nvSpPr>
        <p:spPr>
          <a:xfrm>
            <a:off x="3251200" y="4414503"/>
            <a:ext cx="4572000" cy="1754326"/>
          </a:xfrm>
          <a:prstGeom prst="rect">
            <a:avLst/>
          </a:prstGeom>
        </p:spPr>
        <p:txBody>
          <a:bodyPr>
            <a:spAutoFit/>
          </a:bodyPr>
          <a:lstStyle/>
          <a:p>
            <a:r>
              <a:rPr lang="en-US" dirty="0">
                <a:latin typeface="Helvetica" charset="0"/>
              </a:rPr>
              <a:t>带置位/复位端的1位数据锁存器</a:t>
            </a:r>
          </a:p>
          <a:p>
            <a:r>
              <a:rPr lang="en-US" dirty="0">
                <a:latin typeface="Helvetica" charset="0"/>
              </a:rPr>
              <a:t>module latch2(</a:t>
            </a:r>
            <a:r>
              <a:rPr lang="en-US" dirty="0" err="1">
                <a:latin typeface="Helvetica" charset="0"/>
              </a:rPr>
              <a:t>q,d,le,set,reset</a:t>
            </a:r>
            <a:r>
              <a:rPr lang="en-US" dirty="0">
                <a:latin typeface="Helvetica" charset="0"/>
              </a:rPr>
              <a:t>);</a:t>
            </a:r>
          </a:p>
          <a:p>
            <a:r>
              <a:rPr lang="en-US" dirty="0">
                <a:latin typeface="Helvetica" charset="0"/>
              </a:rPr>
              <a:t>input </a:t>
            </a:r>
            <a:r>
              <a:rPr lang="en-US" dirty="0" err="1">
                <a:latin typeface="Helvetica" charset="0"/>
              </a:rPr>
              <a:t>d,le,set,reset</a:t>
            </a:r>
            <a:r>
              <a:rPr lang="en-US" dirty="0">
                <a:latin typeface="Helvetica" charset="0"/>
              </a:rPr>
              <a:t>;</a:t>
            </a:r>
          </a:p>
          <a:p>
            <a:r>
              <a:rPr lang="en-US" dirty="0">
                <a:latin typeface="Helvetica" charset="0"/>
              </a:rPr>
              <a:t>output q;</a:t>
            </a:r>
          </a:p>
          <a:p>
            <a:r>
              <a:rPr lang="en-US" dirty="0">
                <a:latin typeface="Helvetica" charset="0"/>
              </a:rPr>
              <a:t>assign q=reset?0:(set? 1:(</a:t>
            </a:r>
            <a:r>
              <a:rPr lang="en-US" dirty="0" err="1">
                <a:latin typeface="Helvetica" charset="0"/>
              </a:rPr>
              <a:t>le?d:q</a:t>
            </a:r>
            <a:r>
              <a:rPr lang="en-US" dirty="0">
                <a:latin typeface="Helvetica" charset="0"/>
              </a:rPr>
              <a:t>));</a:t>
            </a:r>
          </a:p>
          <a:p>
            <a:r>
              <a:rPr lang="en-US" dirty="0" err="1">
                <a:latin typeface="Helvetica" charset="0"/>
              </a:rPr>
              <a:t>endmodule</a:t>
            </a:r>
            <a:endParaRPr lang="en-US" dirty="0">
              <a:effectLst/>
              <a:latin typeface="Helvetica" charset="0"/>
            </a:endParaRPr>
          </a:p>
        </p:txBody>
      </p:sp>
    </p:spTree>
    <p:extLst>
      <p:ext uri="{BB962C8B-B14F-4D97-AF65-F5344CB8AC3E}">
        <p14:creationId xmlns:p14="http://schemas.microsoft.com/office/powerpoint/2010/main" val="52430550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8</a:t>
            </a:r>
            <a:r>
              <a:rPr lang="zh-CN" altLang="en-US" dirty="0"/>
              <a:t>位数据锁存器</a:t>
            </a:r>
            <a:endParaRPr lang="en-US" dirty="0"/>
          </a:p>
        </p:txBody>
      </p:sp>
      <p:sp>
        <p:nvSpPr>
          <p:cNvPr id="3" name="Content Placeholder 2"/>
          <p:cNvSpPr>
            <a:spLocks noGrp="1"/>
          </p:cNvSpPr>
          <p:nvPr>
            <p:ph idx="1"/>
          </p:nvPr>
        </p:nvSpPr>
        <p:spPr/>
        <p:txBody>
          <a:bodyPr>
            <a:normAutofit fontScale="92500" lnSpcReduction="10000"/>
          </a:bodyPr>
          <a:lstStyle/>
          <a:p>
            <a:r>
              <a:rPr lang="en-US" dirty="0"/>
              <a:t>8位数据锁存器（74LS373）</a:t>
            </a:r>
          </a:p>
          <a:p>
            <a:r>
              <a:rPr lang="en-US" dirty="0"/>
              <a:t>module ttl373(</a:t>
            </a:r>
            <a:r>
              <a:rPr lang="en-US" dirty="0" err="1"/>
              <a:t>le,oe,q,d</a:t>
            </a:r>
            <a:r>
              <a:rPr lang="en-US" dirty="0"/>
              <a:t>);</a:t>
            </a:r>
          </a:p>
          <a:p>
            <a:r>
              <a:rPr lang="en-US" dirty="0"/>
              <a:t>input </a:t>
            </a:r>
            <a:r>
              <a:rPr lang="en-US" dirty="0" err="1"/>
              <a:t>le,oe</a:t>
            </a:r>
            <a:r>
              <a:rPr lang="en-US" dirty="0"/>
              <a:t>; input[7:0] d; output </a:t>
            </a:r>
            <a:r>
              <a:rPr lang="en-US" dirty="0" err="1"/>
              <a:t>reg</a:t>
            </a:r>
            <a:r>
              <a:rPr lang="en-US" dirty="0"/>
              <a:t>[7:0] q;</a:t>
            </a:r>
          </a:p>
          <a:p>
            <a:r>
              <a:rPr lang="en-US" dirty="0"/>
              <a:t>a l w a y s @ *</a:t>
            </a:r>
          </a:p>
          <a:p>
            <a:r>
              <a:rPr lang="en-US" dirty="0"/>
              <a:t>//</a:t>
            </a:r>
            <a:r>
              <a:rPr lang="en-US" dirty="0" err="1"/>
              <a:t>或写为always</a:t>
            </a:r>
            <a:r>
              <a:rPr lang="en-US" dirty="0"/>
              <a:t> @(</a:t>
            </a:r>
            <a:r>
              <a:rPr lang="en-US" dirty="0" err="1"/>
              <a:t>le,oe,d</a:t>
            </a:r>
            <a:r>
              <a:rPr lang="en-US" dirty="0"/>
              <a:t>)</a:t>
            </a:r>
          </a:p>
          <a:p>
            <a:r>
              <a:rPr lang="en-US" dirty="0"/>
              <a:t>begin if(~</a:t>
            </a:r>
            <a:r>
              <a:rPr lang="en-US" dirty="0" err="1"/>
              <a:t>oe</a:t>
            </a:r>
            <a:r>
              <a:rPr lang="en-US" dirty="0"/>
              <a:t> &amp; le) q&lt;=d;</a:t>
            </a:r>
          </a:p>
          <a:p>
            <a:r>
              <a:rPr lang="en-US" dirty="0"/>
              <a:t>//</a:t>
            </a:r>
            <a:r>
              <a:rPr lang="en-US" dirty="0" err="1"/>
              <a:t>或写为if</a:t>
            </a:r>
            <a:r>
              <a:rPr lang="en-US" dirty="0"/>
              <a:t>((!</a:t>
            </a:r>
            <a:r>
              <a:rPr lang="en-US" dirty="0" err="1"/>
              <a:t>oe</a:t>
            </a:r>
            <a:r>
              <a:rPr lang="en-US" dirty="0"/>
              <a:t>) &amp;&amp; (le))</a:t>
            </a:r>
          </a:p>
          <a:p>
            <a:r>
              <a:rPr lang="en-US" dirty="0"/>
              <a:t>else q&lt;=8'bz;</a:t>
            </a:r>
          </a:p>
          <a:p>
            <a:r>
              <a:rPr lang="en-US" dirty="0"/>
              <a:t>end</a:t>
            </a:r>
          </a:p>
          <a:p>
            <a:r>
              <a:rPr lang="en-US" dirty="0" err="1"/>
              <a:t>endmodule</a:t>
            </a:r>
            <a:endParaRPr lang="en-US" dirty="0"/>
          </a:p>
          <a:p>
            <a:endParaRPr lang="en-US" dirty="0"/>
          </a:p>
          <a:p>
            <a:r>
              <a:rPr lang="en-US" altLang="zh-CN" dirty="0"/>
              <a:t>p035.v</a:t>
            </a:r>
            <a:endParaRPr lang="en-US" dirty="0"/>
          </a:p>
        </p:txBody>
      </p:sp>
    </p:spTree>
    <p:extLst>
      <p:ext uri="{BB962C8B-B14F-4D97-AF65-F5344CB8AC3E}">
        <p14:creationId xmlns:p14="http://schemas.microsoft.com/office/powerpoint/2010/main" val="22324994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数据寄存器</a:t>
            </a:r>
            <a:endParaRPr lang="en-US" dirty="0"/>
          </a:p>
        </p:txBody>
      </p:sp>
      <p:sp>
        <p:nvSpPr>
          <p:cNvPr id="3" name="Content Placeholder 2"/>
          <p:cNvSpPr>
            <a:spLocks noGrp="1"/>
          </p:cNvSpPr>
          <p:nvPr>
            <p:ph idx="1"/>
          </p:nvPr>
        </p:nvSpPr>
        <p:spPr/>
        <p:txBody>
          <a:bodyPr>
            <a:normAutofit lnSpcReduction="10000"/>
          </a:bodyPr>
          <a:lstStyle/>
          <a:p>
            <a:r>
              <a:rPr lang="en-US" dirty="0"/>
              <a:t>module </a:t>
            </a:r>
            <a:r>
              <a:rPr lang="en-US" dirty="0" err="1"/>
              <a:t>reg_w</a:t>
            </a:r>
            <a:r>
              <a:rPr lang="en-US" dirty="0"/>
              <a:t>(</a:t>
            </a:r>
            <a:r>
              <a:rPr lang="en-US" dirty="0" err="1"/>
              <a:t>dout,din,clk,clr</a:t>
            </a:r>
            <a:r>
              <a:rPr lang="en-US" dirty="0"/>
              <a:t>);</a:t>
            </a:r>
          </a:p>
          <a:p>
            <a:r>
              <a:rPr lang="en-US" dirty="0"/>
              <a:t>parameter WIDTH=7;</a:t>
            </a:r>
          </a:p>
          <a:p>
            <a:r>
              <a:rPr lang="en-US" dirty="0"/>
              <a:t>input </a:t>
            </a:r>
            <a:r>
              <a:rPr lang="en-US" dirty="0" err="1"/>
              <a:t>clk,clr</a:t>
            </a:r>
            <a:r>
              <a:rPr lang="en-US" dirty="0"/>
              <a:t>; input[WIDTH:0] din;</a:t>
            </a:r>
          </a:p>
          <a:p>
            <a:r>
              <a:rPr lang="en-US" dirty="0"/>
              <a:t>output </a:t>
            </a:r>
            <a:r>
              <a:rPr lang="en-US" dirty="0" err="1"/>
              <a:t>reg</a:t>
            </a:r>
            <a:r>
              <a:rPr lang="en-US" dirty="0"/>
              <a:t>[WIDTH:0] </a:t>
            </a:r>
            <a:r>
              <a:rPr lang="en-US" dirty="0" err="1"/>
              <a:t>dout</a:t>
            </a:r>
            <a:r>
              <a:rPr lang="en-US" dirty="0"/>
              <a:t>;</a:t>
            </a:r>
          </a:p>
          <a:p>
            <a:r>
              <a:rPr lang="en-US" dirty="0"/>
              <a:t>always @(</a:t>
            </a:r>
            <a:r>
              <a:rPr lang="en-US" dirty="0" err="1"/>
              <a:t>posedge</a:t>
            </a:r>
            <a:r>
              <a:rPr lang="en-US" dirty="0"/>
              <a:t> </a:t>
            </a:r>
            <a:r>
              <a:rPr lang="en-US" dirty="0" err="1"/>
              <a:t>clk</a:t>
            </a:r>
            <a:r>
              <a:rPr lang="en-US" dirty="0"/>
              <a:t>, </a:t>
            </a:r>
            <a:r>
              <a:rPr lang="en-US" dirty="0" err="1"/>
              <a:t>posedge</a:t>
            </a:r>
            <a:r>
              <a:rPr lang="en-US" dirty="0"/>
              <a:t> </a:t>
            </a:r>
            <a:r>
              <a:rPr lang="en-US" dirty="0" err="1"/>
              <a:t>clr</a:t>
            </a:r>
            <a:r>
              <a:rPr lang="en-US" dirty="0"/>
              <a:t>)</a:t>
            </a:r>
          </a:p>
          <a:p>
            <a:r>
              <a:rPr lang="en-US" dirty="0"/>
              <a:t>begin</a:t>
            </a:r>
          </a:p>
          <a:p>
            <a:r>
              <a:rPr lang="en-US" dirty="0"/>
              <a:t>if(</a:t>
            </a:r>
            <a:r>
              <a:rPr lang="en-US" dirty="0" err="1"/>
              <a:t>clr</a:t>
            </a:r>
            <a:r>
              <a:rPr lang="en-US" dirty="0"/>
              <a:t>) </a:t>
            </a:r>
            <a:r>
              <a:rPr lang="en-US" dirty="0" err="1"/>
              <a:t>dout</a:t>
            </a:r>
            <a:r>
              <a:rPr lang="en-US" dirty="0"/>
              <a:t>&lt;=0;else </a:t>
            </a:r>
            <a:r>
              <a:rPr lang="en-US" dirty="0" err="1"/>
              <a:t>dout</a:t>
            </a:r>
            <a:r>
              <a:rPr lang="en-US" dirty="0"/>
              <a:t>&lt;=din;</a:t>
            </a:r>
          </a:p>
          <a:p>
            <a:r>
              <a:rPr lang="en-US" dirty="0"/>
              <a:t>end</a:t>
            </a:r>
          </a:p>
          <a:p>
            <a:r>
              <a:rPr lang="en-US" dirty="0" err="1"/>
              <a:t>endmodule</a:t>
            </a:r>
            <a:endParaRPr lang="en-US" dirty="0"/>
          </a:p>
          <a:p>
            <a:endParaRPr lang="en-US" dirty="0"/>
          </a:p>
          <a:p>
            <a:r>
              <a:rPr lang="en-US" altLang="zh-CN" dirty="0"/>
              <a:t>p036.v</a:t>
            </a:r>
            <a:endParaRPr lang="en-US" dirty="0"/>
          </a:p>
        </p:txBody>
      </p:sp>
    </p:spTree>
    <p:extLst>
      <p:ext uri="{BB962C8B-B14F-4D97-AF65-F5344CB8AC3E}">
        <p14:creationId xmlns:p14="http://schemas.microsoft.com/office/powerpoint/2010/main" val="1200473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基本组合电路设计</a:t>
            </a:r>
            <a:endParaRPr kumimoji="1" lang="zh-CN" altLang="en-US" dirty="0"/>
          </a:p>
        </p:txBody>
      </p:sp>
      <p:sp>
        <p:nvSpPr>
          <p:cNvPr id="3" name="Content Placeholder 2"/>
          <p:cNvSpPr>
            <a:spLocks noGrp="1"/>
          </p:cNvSpPr>
          <p:nvPr>
            <p:ph idx="1"/>
          </p:nvPr>
        </p:nvSpPr>
        <p:spPr/>
        <p:txBody>
          <a:bodyPr>
            <a:normAutofit/>
          </a:bodyPr>
          <a:lstStyle/>
          <a:p>
            <a:r>
              <a:rPr lang="en-US" dirty="0"/>
              <a:t>4位二进制加法器的Verilog描述</a:t>
            </a:r>
            <a:r>
              <a:rPr lang="zh-CN" altLang="en-US" dirty="0"/>
              <a:t> </a:t>
            </a:r>
            <a:r>
              <a:rPr lang="en-US" altLang="zh-CN" dirty="0"/>
              <a:t>p006.v</a:t>
            </a:r>
            <a:endParaRPr lang="en-US" dirty="0"/>
          </a:p>
          <a:p>
            <a:r>
              <a:rPr lang="en-US" dirty="0"/>
              <a:t>module add4_bin(</a:t>
            </a:r>
            <a:r>
              <a:rPr lang="en-US" dirty="0" err="1"/>
              <a:t>cout,sum,ina,inb,cin</a:t>
            </a:r>
            <a:r>
              <a:rPr lang="en-US" dirty="0"/>
              <a:t>);</a:t>
            </a:r>
          </a:p>
          <a:p>
            <a:r>
              <a:rPr lang="en-US" dirty="0"/>
              <a:t>input </a:t>
            </a:r>
            <a:r>
              <a:rPr lang="en-US" dirty="0" err="1"/>
              <a:t>cin</a:t>
            </a:r>
            <a:r>
              <a:rPr lang="en-US" dirty="0"/>
              <a:t>;</a:t>
            </a:r>
          </a:p>
          <a:p>
            <a:r>
              <a:rPr lang="en-US" dirty="0"/>
              <a:t>input[3:0] </a:t>
            </a:r>
            <a:r>
              <a:rPr lang="en-US" dirty="0" err="1"/>
              <a:t>ina,inb</a:t>
            </a:r>
            <a:r>
              <a:rPr lang="en-US" dirty="0"/>
              <a:t>;</a:t>
            </a:r>
          </a:p>
          <a:p>
            <a:r>
              <a:rPr lang="en-US" dirty="0"/>
              <a:t>output[3:0] sum;</a:t>
            </a:r>
          </a:p>
          <a:p>
            <a:r>
              <a:rPr lang="en-US" dirty="0"/>
              <a:t>output </a:t>
            </a:r>
            <a:r>
              <a:rPr lang="en-US" dirty="0" err="1"/>
              <a:t>cout</a:t>
            </a:r>
            <a:r>
              <a:rPr lang="en-US" dirty="0"/>
              <a:t>;</a:t>
            </a:r>
          </a:p>
          <a:p>
            <a:r>
              <a:rPr lang="en-US" dirty="0"/>
              <a:t>assign {</a:t>
            </a:r>
            <a:r>
              <a:rPr lang="en-US" dirty="0" err="1"/>
              <a:t>cout,sum</a:t>
            </a:r>
            <a:r>
              <a:rPr lang="en-US" dirty="0"/>
              <a:t>}=</a:t>
            </a:r>
            <a:r>
              <a:rPr lang="en-US" dirty="0" err="1"/>
              <a:t>ina+inb+cin</a:t>
            </a:r>
            <a:r>
              <a:rPr lang="en-US" dirty="0"/>
              <a:t>;</a:t>
            </a:r>
          </a:p>
          <a:p>
            <a:r>
              <a:rPr lang="en-US" dirty="0"/>
              <a:t>/*逻辑功能定义*/</a:t>
            </a:r>
          </a:p>
          <a:p>
            <a:r>
              <a:rPr lang="en-US" dirty="0" err="1"/>
              <a:t>endmodule</a:t>
            </a:r>
            <a:endParaRPr lang="en-US" dirty="0"/>
          </a:p>
          <a:p>
            <a:endParaRPr kumimoji="1" lang="zh-CN" altLang="en-US" dirty="0"/>
          </a:p>
        </p:txBody>
      </p:sp>
    </p:spTree>
    <p:extLst>
      <p:ext uri="{BB962C8B-B14F-4D97-AF65-F5344CB8AC3E}">
        <p14:creationId xmlns:p14="http://schemas.microsoft.com/office/powerpoint/2010/main" val="20012925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可变模加法</a:t>
            </a:r>
            <a:r>
              <a:rPr lang="en-US" altLang="zh-CN" dirty="0"/>
              <a:t>/</a:t>
            </a:r>
            <a:r>
              <a:rPr lang="zh-CN" altLang="en-US" dirty="0"/>
              <a:t>减法计数器</a:t>
            </a:r>
            <a:endParaRPr lang="en-US" dirty="0"/>
          </a:p>
        </p:txBody>
      </p:sp>
      <p:sp>
        <p:nvSpPr>
          <p:cNvPr id="3" name="Content Placeholder 2"/>
          <p:cNvSpPr>
            <a:spLocks noGrp="1"/>
          </p:cNvSpPr>
          <p:nvPr>
            <p:ph idx="1"/>
          </p:nvPr>
        </p:nvSpPr>
        <p:spPr/>
        <p:txBody>
          <a:bodyPr>
            <a:normAutofit fontScale="85000" lnSpcReduction="20000"/>
          </a:bodyPr>
          <a:lstStyle/>
          <a:p>
            <a:r>
              <a:rPr lang="en-US" dirty="0"/>
              <a:t>module </a:t>
            </a:r>
            <a:r>
              <a:rPr lang="en-US" dirty="0" err="1"/>
              <a:t>updown_count</a:t>
            </a:r>
            <a:r>
              <a:rPr lang="en-US" dirty="0"/>
              <a:t>(</a:t>
            </a:r>
            <a:r>
              <a:rPr lang="en-US" dirty="0" err="1"/>
              <a:t>d,clk,clear,load,up_down,qd</a:t>
            </a:r>
            <a:r>
              <a:rPr lang="en-US" dirty="0"/>
              <a:t>);</a:t>
            </a:r>
          </a:p>
          <a:p>
            <a:r>
              <a:rPr lang="en-US" dirty="0"/>
              <a:t>input </a:t>
            </a:r>
            <a:r>
              <a:rPr lang="en-US" dirty="0" err="1"/>
              <a:t>clk,clear,load,up_down</a:t>
            </a:r>
            <a:r>
              <a:rPr lang="en-US" dirty="0"/>
              <a:t>;</a:t>
            </a:r>
          </a:p>
          <a:p>
            <a:r>
              <a:rPr lang="en-US" dirty="0"/>
              <a:t>input[7:0] d; output[7:0] </a:t>
            </a:r>
            <a:r>
              <a:rPr lang="en-US" dirty="0" err="1"/>
              <a:t>qd</a:t>
            </a:r>
            <a:r>
              <a:rPr lang="en-US" dirty="0"/>
              <a:t>; </a:t>
            </a:r>
            <a:r>
              <a:rPr lang="en-US" dirty="0" err="1"/>
              <a:t>reg</a:t>
            </a:r>
            <a:r>
              <a:rPr lang="en-US" dirty="0"/>
              <a:t>[7:0] </a:t>
            </a:r>
            <a:r>
              <a:rPr lang="en-US" dirty="0" err="1"/>
              <a:t>cnt</a:t>
            </a:r>
            <a:r>
              <a:rPr lang="en-US" dirty="0"/>
              <a:t>;</a:t>
            </a:r>
          </a:p>
          <a:p>
            <a:r>
              <a:rPr lang="en-US" dirty="0"/>
              <a:t>assign </a:t>
            </a:r>
            <a:r>
              <a:rPr lang="en-US" dirty="0" err="1"/>
              <a:t>qd</a:t>
            </a:r>
            <a:r>
              <a:rPr lang="en-US" dirty="0"/>
              <a:t>=</a:t>
            </a:r>
            <a:r>
              <a:rPr lang="en-US" dirty="0" err="1"/>
              <a:t>cnt</a:t>
            </a:r>
            <a:r>
              <a:rPr lang="en-US" dirty="0"/>
              <a:t>;</a:t>
            </a:r>
          </a:p>
          <a:p>
            <a:r>
              <a:rPr lang="en-US" dirty="0"/>
              <a:t>always @(</a:t>
            </a:r>
            <a:r>
              <a:rPr lang="en-US" dirty="0" err="1"/>
              <a:t>posedge</a:t>
            </a:r>
            <a:r>
              <a:rPr lang="en-US" dirty="0"/>
              <a:t> </a:t>
            </a:r>
            <a:r>
              <a:rPr lang="en-US" dirty="0" err="1"/>
              <a:t>clk</a:t>
            </a:r>
            <a:r>
              <a:rPr lang="en-US" dirty="0"/>
              <a:t>)</a:t>
            </a:r>
          </a:p>
          <a:p>
            <a:r>
              <a:rPr lang="en-US" dirty="0"/>
              <a:t>begin if(!clear) </a:t>
            </a:r>
            <a:r>
              <a:rPr lang="en-US" dirty="0" err="1"/>
              <a:t>cnt</a:t>
            </a:r>
            <a:r>
              <a:rPr lang="en-US" dirty="0"/>
              <a:t>&lt;=8'h00;</a:t>
            </a:r>
          </a:p>
          <a:p>
            <a:r>
              <a:rPr lang="en-US" dirty="0"/>
              <a:t>//同步清0，低电平有效</a:t>
            </a:r>
          </a:p>
          <a:p>
            <a:r>
              <a:rPr lang="en-US" dirty="0"/>
              <a:t>else if(load) </a:t>
            </a:r>
            <a:r>
              <a:rPr lang="en-US" dirty="0" err="1"/>
              <a:t>cnt</a:t>
            </a:r>
            <a:r>
              <a:rPr lang="en-US" dirty="0"/>
              <a:t>&lt;=d; //同步预置</a:t>
            </a:r>
          </a:p>
          <a:p>
            <a:r>
              <a:rPr lang="en-US" dirty="0"/>
              <a:t>else if(</a:t>
            </a:r>
            <a:r>
              <a:rPr lang="en-US" dirty="0" err="1"/>
              <a:t>up_down</a:t>
            </a:r>
            <a:r>
              <a:rPr lang="en-US" dirty="0"/>
              <a:t>) </a:t>
            </a:r>
            <a:r>
              <a:rPr lang="en-US" dirty="0" err="1"/>
              <a:t>cnt</a:t>
            </a:r>
            <a:r>
              <a:rPr lang="en-US" dirty="0"/>
              <a:t>&lt;=cnt+1; //加法计数</a:t>
            </a:r>
          </a:p>
          <a:p>
            <a:r>
              <a:rPr lang="en-US" dirty="0"/>
              <a:t>else </a:t>
            </a:r>
            <a:r>
              <a:rPr lang="en-US" dirty="0" err="1"/>
              <a:t>cnt</a:t>
            </a:r>
            <a:r>
              <a:rPr lang="en-US" dirty="0"/>
              <a:t>&lt;=cnt-1; //减法计数</a:t>
            </a:r>
          </a:p>
          <a:p>
            <a:r>
              <a:rPr lang="en-US" dirty="0"/>
              <a:t>end</a:t>
            </a:r>
          </a:p>
          <a:p>
            <a:r>
              <a:rPr lang="en-US" dirty="0" err="1"/>
              <a:t>endmodule</a:t>
            </a:r>
            <a:endParaRPr lang="en-US" dirty="0"/>
          </a:p>
          <a:p>
            <a:endParaRPr lang="en-US" dirty="0"/>
          </a:p>
          <a:p>
            <a:r>
              <a:rPr lang="en-US" altLang="zh-CN" dirty="0"/>
              <a:t>p037.v</a:t>
            </a:r>
            <a:endParaRPr lang="en-US" dirty="0"/>
          </a:p>
        </p:txBody>
      </p:sp>
    </p:spTree>
    <p:extLst>
      <p:ext uri="{BB962C8B-B14F-4D97-AF65-F5344CB8AC3E}">
        <p14:creationId xmlns:p14="http://schemas.microsoft.com/office/powerpoint/2010/main" val="251849152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三态逻辑设计</a:t>
            </a:r>
            <a:endParaRPr lang="en-US" dirty="0"/>
          </a:p>
        </p:txBody>
      </p:sp>
      <p:sp>
        <p:nvSpPr>
          <p:cNvPr id="3" name="Content Placeholder 2"/>
          <p:cNvSpPr>
            <a:spLocks noGrp="1"/>
          </p:cNvSpPr>
          <p:nvPr>
            <p:ph idx="1"/>
          </p:nvPr>
        </p:nvSpPr>
        <p:spPr>
          <a:xfrm>
            <a:off x="628650" y="1825625"/>
            <a:ext cx="4536017" cy="4351338"/>
          </a:xfrm>
        </p:spPr>
        <p:txBody>
          <a:bodyPr/>
          <a:lstStyle/>
          <a:p>
            <a:r>
              <a:rPr lang="en-US" dirty="0"/>
              <a:t>行为描述的三态门</a:t>
            </a:r>
          </a:p>
          <a:p>
            <a:r>
              <a:rPr lang="en-US" dirty="0"/>
              <a:t>module tristate1(</a:t>
            </a:r>
            <a:r>
              <a:rPr lang="en-US" dirty="0" err="1"/>
              <a:t>in,en,out</a:t>
            </a:r>
            <a:r>
              <a:rPr lang="en-US" dirty="0"/>
              <a:t>);</a:t>
            </a:r>
          </a:p>
          <a:p>
            <a:r>
              <a:rPr lang="en-US" dirty="0"/>
              <a:t>input </a:t>
            </a:r>
            <a:r>
              <a:rPr lang="en-US" dirty="0" err="1"/>
              <a:t>in,en</a:t>
            </a:r>
            <a:r>
              <a:rPr lang="en-US" dirty="0"/>
              <a:t>; output </a:t>
            </a:r>
            <a:r>
              <a:rPr lang="en-US" dirty="0" err="1"/>
              <a:t>reg</a:t>
            </a:r>
            <a:r>
              <a:rPr lang="en-US" dirty="0"/>
              <a:t> out;</a:t>
            </a:r>
          </a:p>
          <a:p>
            <a:r>
              <a:rPr lang="en-US" dirty="0"/>
              <a:t>always @(in or </a:t>
            </a:r>
            <a:r>
              <a:rPr lang="en-US" dirty="0" err="1"/>
              <a:t>en</a:t>
            </a:r>
            <a:r>
              <a:rPr lang="en-US" dirty="0"/>
              <a:t>)</a:t>
            </a:r>
          </a:p>
          <a:p>
            <a:r>
              <a:rPr lang="en-US" dirty="0"/>
              <a:t>begin if(</a:t>
            </a:r>
            <a:r>
              <a:rPr lang="en-US" dirty="0" err="1"/>
              <a:t>en</a:t>
            </a:r>
            <a:r>
              <a:rPr lang="en-US" dirty="0"/>
              <a:t>) out&lt;=in;</a:t>
            </a:r>
          </a:p>
          <a:p>
            <a:r>
              <a:rPr lang="en-US" dirty="0"/>
              <a:t>else out&lt;=1'bz; end</a:t>
            </a:r>
          </a:p>
          <a:p>
            <a:r>
              <a:rPr lang="en-US" dirty="0" err="1"/>
              <a:t>endmodule</a:t>
            </a:r>
            <a:endParaRPr lang="en-US" dirty="0"/>
          </a:p>
          <a:p>
            <a:endParaRPr lang="en-US" dirty="0"/>
          </a:p>
        </p:txBody>
      </p:sp>
      <p:pic>
        <p:nvPicPr>
          <p:cNvPr id="4" name="Picture 3"/>
          <p:cNvPicPr>
            <a:picLocks noChangeAspect="1"/>
          </p:cNvPicPr>
          <p:nvPr/>
        </p:nvPicPr>
        <p:blipFill>
          <a:blip r:embed="rId2"/>
          <a:stretch>
            <a:fillRect/>
          </a:stretch>
        </p:blipFill>
        <p:spPr>
          <a:xfrm>
            <a:off x="3973176" y="4858802"/>
            <a:ext cx="4821382" cy="1318161"/>
          </a:xfrm>
          <a:prstGeom prst="rect">
            <a:avLst/>
          </a:prstGeom>
        </p:spPr>
      </p:pic>
    </p:spTree>
    <p:extLst>
      <p:ext uri="{BB962C8B-B14F-4D97-AF65-F5344CB8AC3E}">
        <p14:creationId xmlns:p14="http://schemas.microsoft.com/office/powerpoint/2010/main" val="369449577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三态逻辑设计</a:t>
            </a:r>
            <a:endParaRPr lang="en-US" dirty="0"/>
          </a:p>
        </p:txBody>
      </p:sp>
      <p:sp>
        <p:nvSpPr>
          <p:cNvPr id="4" name="Rectangle 3"/>
          <p:cNvSpPr/>
          <p:nvPr/>
        </p:nvSpPr>
        <p:spPr>
          <a:xfrm>
            <a:off x="499533" y="1690689"/>
            <a:ext cx="4572000" cy="1754326"/>
          </a:xfrm>
          <a:prstGeom prst="rect">
            <a:avLst/>
          </a:prstGeom>
        </p:spPr>
        <p:txBody>
          <a:bodyPr>
            <a:spAutoFit/>
          </a:bodyPr>
          <a:lstStyle/>
          <a:p>
            <a:r>
              <a:rPr lang="en-US" dirty="0">
                <a:latin typeface="Helvetica" charset="0"/>
              </a:rPr>
              <a:t>调用门元件bufif1描述的三态门</a:t>
            </a:r>
          </a:p>
          <a:p>
            <a:r>
              <a:rPr lang="en-US" dirty="0">
                <a:latin typeface="Helvetica" charset="0"/>
              </a:rPr>
              <a:t>module tristate2(</a:t>
            </a:r>
            <a:r>
              <a:rPr lang="en-US" dirty="0" err="1">
                <a:latin typeface="Helvetica" charset="0"/>
              </a:rPr>
              <a:t>in,en,out</a:t>
            </a:r>
            <a:r>
              <a:rPr lang="en-US" dirty="0">
                <a:latin typeface="Helvetica" charset="0"/>
              </a:rPr>
              <a:t>);</a:t>
            </a:r>
          </a:p>
          <a:p>
            <a:r>
              <a:rPr lang="en-US" dirty="0">
                <a:latin typeface="Helvetica" charset="0"/>
              </a:rPr>
              <a:t>input </a:t>
            </a:r>
            <a:r>
              <a:rPr lang="en-US" dirty="0" err="1">
                <a:latin typeface="Helvetica" charset="0"/>
              </a:rPr>
              <a:t>in,en</a:t>
            </a:r>
            <a:r>
              <a:rPr lang="en-US" dirty="0">
                <a:latin typeface="Helvetica" charset="0"/>
              </a:rPr>
              <a:t>; output out; tri out;</a:t>
            </a:r>
          </a:p>
          <a:p>
            <a:r>
              <a:rPr lang="en-US" dirty="0">
                <a:latin typeface="Helvetica" charset="0"/>
              </a:rPr>
              <a:t>bufif1 b1(</a:t>
            </a:r>
            <a:r>
              <a:rPr lang="en-US" dirty="0" err="1">
                <a:latin typeface="Helvetica" charset="0"/>
              </a:rPr>
              <a:t>out,in,en</a:t>
            </a:r>
            <a:r>
              <a:rPr lang="en-US" dirty="0">
                <a:latin typeface="Helvetica" charset="0"/>
              </a:rPr>
              <a:t>);</a:t>
            </a:r>
          </a:p>
          <a:p>
            <a:r>
              <a:rPr lang="en-US" dirty="0">
                <a:latin typeface="Helvetica" charset="0"/>
              </a:rPr>
              <a:t>//注意三态门端口的排列顺序</a:t>
            </a:r>
          </a:p>
          <a:p>
            <a:r>
              <a:rPr lang="en-US" dirty="0" err="1">
                <a:latin typeface="Helvetica" charset="0"/>
              </a:rPr>
              <a:t>endmodule</a:t>
            </a:r>
            <a:endParaRPr lang="en-US" dirty="0">
              <a:effectLst/>
              <a:latin typeface="Helvetica" charset="0"/>
            </a:endParaRPr>
          </a:p>
        </p:txBody>
      </p:sp>
      <p:sp>
        <p:nvSpPr>
          <p:cNvPr id="5" name="Rectangle 4"/>
          <p:cNvSpPr/>
          <p:nvPr/>
        </p:nvSpPr>
        <p:spPr>
          <a:xfrm>
            <a:off x="3395134" y="4075837"/>
            <a:ext cx="4572000" cy="1754326"/>
          </a:xfrm>
          <a:prstGeom prst="rect">
            <a:avLst/>
          </a:prstGeom>
        </p:spPr>
        <p:txBody>
          <a:bodyPr>
            <a:spAutoFit/>
          </a:bodyPr>
          <a:lstStyle/>
          <a:p>
            <a:r>
              <a:rPr lang="en-US" dirty="0">
                <a:latin typeface="Helvetica" charset="0"/>
              </a:rPr>
              <a:t>数据流描述的三态门</a:t>
            </a:r>
          </a:p>
          <a:p>
            <a:r>
              <a:rPr lang="en-US" dirty="0">
                <a:latin typeface="Helvetica" charset="0"/>
              </a:rPr>
              <a:t>module tristate3(</a:t>
            </a:r>
            <a:r>
              <a:rPr lang="en-US" dirty="0" err="1">
                <a:latin typeface="Helvetica" charset="0"/>
              </a:rPr>
              <a:t>out,in,en</a:t>
            </a:r>
            <a:r>
              <a:rPr lang="en-US" dirty="0">
                <a:latin typeface="Helvetica" charset="0"/>
              </a:rPr>
              <a:t>);</a:t>
            </a:r>
          </a:p>
          <a:p>
            <a:r>
              <a:rPr lang="en-US" dirty="0">
                <a:latin typeface="Helvetica" charset="0"/>
              </a:rPr>
              <a:t>input </a:t>
            </a:r>
            <a:r>
              <a:rPr lang="en-US" dirty="0" err="1">
                <a:latin typeface="Helvetica" charset="0"/>
              </a:rPr>
              <a:t>in,en</a:t>
            </a:r>
            <a:r>
              <a:rPr lang="en-US" dirty="0">
                <a:latin typeface="Helvetica" charset="0"/>
              </a:rPr>
              <a:t>; output out;</a:t>
            </a:r>
          </a:p>
          <a:p>
            <a:r>
              <a:rPr lang="en-US" dirty="0">
                <a:latin typeface="Helvetica" charset="0"/>
              </a:rPr>
              <a:t>assign out=en?in:1‘bz; //</a:t>
            </a:r>
            <a:r>
              <a:rPr lang="en-US" dirty="0" err="1">
                <a:latin typeface="Helvetica" charset="0"/>
              </a:rPr>
              <a:t>若en</a:t>
            </a:r>
            <a:r>
              <a:rPr lang="en-US" dirty="0">
                <a:latin typeface="Helvetica" charset="0"/>
              </a:rPr>
              <a:t>=1，out=in；</a:t>
            </a:r>
          </a:p>
          <a:p>
            <a:r>
              <a:rPr lang="en-US" dirty="0">
                <a:latin typeface="Helvetica" charset="0"/>
              </a:rPr>
              <a:t>//</a:t>
            </a:r>
            <a:r>
              <a:rPr lang="en-US" dirty="0" err="1">
                <a:latin typeface="Helvetica" charset="0"/>
              </a:rPr>
              <a:t>若en</a:t>
            </a:r>
            <a:r>
              <a:rPr lang="en-US" dirty="0">
                <a:latin typeface="Helvetica" charset="0"/>
              </a:rPr>
              <a:t>=0，out为高阻态</a:t>
            </a:r>
          </a:p>
          <a:p>
            <a:r>
              <a:rPr lang="en-US" dirty="0" err="1">
                <a:latin typeface="Helvetica" charset="0"/>
              </a:rPr>
              <a:t>endmodule</a:t>
            </a:r>
            <a:endParaRPr lang="en-US" dirty="0">
              <a:effectLst/>
              <a:latin typeface="Helvetica" charset="0"/>
            </a:endParaRPr>
          </a:p>
        </p:txBody>
      </p:sp>
    </p:spTree>
    <p:extLst>
      <p:ext uri="{BB962C8B-B14F-4D97-AF65-F5344CB8AC3E}">
        <p14:creationId xmlns:p14="http://schemas.microsoft.com/office/powerpoint/2010/main" val="187718977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三态双向驱动器</a:t>
            </a:r>
            <a:endParaRPr lang="en-US" dirty="0"/>
          </a:p>
        </p:txBody>
      </p:sp>
      <p:sp>
        <p:nvSpPr>
          <p:cNvPr id="4" name="Rectangle 3"/>
          <p:cNvSpPr/>
          <p:nvPr/>
        </p:nvSpPr>
        <p:spPr>
          <a:xfrm>
            <a:off x="628650" y="1690689"/>
            <a:ext cx="4572000" cy="1754326"/>
          </a:xfrm>
          <a:prstGeom prst="rect">
            <a:avLst/>
          </a:prstGeom>
        </p:spPr>
        <p:txBody>
          <a:bodyPr>
            <a:spAutoFit/>
          </a:bodyPr>
          <a:lstStyle/>
          <a:p>
            <a:r>
              <a:rPr lang="en-US" dirty="0">
                <a:latin typeface="Helvetica" charset="0"/>
              </a:rPr>
              <a:t>module </a:t>
            </a:r>
            <a:r>
              <a:rPr lang="en-US" dirty="0" err="1">
                <a:latin typeface="Helvetica" charset="0"/>
              </a:rPr>
              <a:t>bidir</a:t>
            </a:r>
            <a:r>
              <a:rPr lang="en-US" dirty="0">
                <a:latin typeface="Helvetica" charset="0"/>
              </a:rPr>
              <a:t>(</a:t>
            </a:r>
            <a:r>
              <a:rPr lang="en-US" dirty="0" err="1">
                <a:latin typeface="Helvetica" charset="0"/>
              </a:rPr>
              <a:t>y,a,en,b</a:t>
            </a:r>
            <a:r>
              <a:rPr lang="en-US" dirty="0">
                <a:latin typeface="Helvetica" charset="0"/>
              </a:rPr>
              <a:t>);</a:t>
            </a:r>
          </a:p>
          <a:p>
            <a:r>
              <a:rPr lang="en-US" dirty="0">
                <a:latin typeface="Helvetica" charset="0"/>
              </a:rPr>
              <a:t>input </a:t>
            </a:r>
            <a:r>
              <a:rPr lang="en-US" dirty="0" err="1">
                <a:latin typeface="Helvetica" charset="0"/>
              </a:rPr>
              <a:t>a,en</a:t>
            </a:r>
            <a:r>
              <a:rPr lang="en-US" dirty="0">
                <a:latin typeface="Helvetica" charset="0"/>
              </a:rPr>
              <a:t>; output b;</a:t>
            </a:r>
          </a:p>
          <a:p>
            <a:r>
              <a:rPr lang="en-US" dirty="0" err="1">
                <a:latin typeface="Helvetica" charset="0"/>
              </a:rPr>
              <a:t>inout</a:t>
            </a:r>
            <a:r>
              <a:rPr lang="en-US" dirty="0">
                <a:latin typeface="Helvetica" charset="0"/>
              </a:rPr>
              <a:t> y;</a:t>
            </a:r>
          </a:p>
          <a:p>
            <a:r>
              <a:rPr lang="en-US" dirty="0">
                <a:latin typeface="Helvetica" charset="0"/>
              </a:rPr>
              <a:t>assign y=</a:t>
            </a:r>
            <a:r>
              <a:rPr lang="en-US" dirty="0" err="1">
                <a:latin typeface="Helvetica" charset="0"/>
              </a:rPr>
              <a:t>en?a</a:t>
            </a:r>
            <a:r>
              <a:rPr lang="en-US" dirty="0">
                <a:latin typeface="Helvetica" charset="0"/>
              </a:rPr>
              <a:t>:'</a:t>
            </a:r>
            <a:r>
              <a:rPr lang="en-US" dirty="0" err="1">
                <a:latin typeface="Helvetica" charset="0"/>
              </a:rPr>
              <a:t>bz</a:t>
            </a:r>
            <a:r>
              <a:rPr lang="en-US" dirty="0">
                <a:latin typeface="Helvetica" charset="0"/>
              </a:rPr>
              <a:t>;</a:t>
            </a:r>
          </a:p>
          <a:p>
            <a:r>
              <a:rPr lang="en-US" dirty="0">
                <a:latin typeface="Helvetica" charset="0"/>
              </a:rPr>
              <a:t>assign b=y;</a:t>
            </a:r>
          </a:p>
          <a:p>
            <a:r>
              <a:rPr lang="en-US" dirty="0" err="1">
                <a:latin typeface="Helvetica" charset="0"/>
              </a:rPr>
              <a:t>endmodule</a:t>
            </a:r>
            <a:endParaRPr lang="en-US" dirty="0">
              <a:effectLst/>
              <a:latin typeface="Helvetica" charset="0"/>
            </a:endParaRPr>
          </a:p>
        </p:txBody>
      </p:sp>
      <p:pic>
        <p:nvPicPr>
          <p:cNvPr id="5" name="Picture 4"/>
          <p:cNvPicPr>
            <a:picLocks noChangeAspect="1"/>
          </p:cNvPicPr>
          <p:nvPr/>
        </p:nvPicPr>
        <p:blipFill>
          <a:blip r:embed="rId2"/>
          <a:stretch>
            <a:fillRect/>
          </a:stretch>
        </p:blipFill>
        <p:spPr>
          <a:xfrm>
            <a:off x="1652954" y="3900146"/>
            <a:ext cx="5838092" cy="1479176"/>
          </a:xfrm>
          <a:prstGeom prst="rect">
            <a:avLst/>
          </a:prstGeom>
        </p:spPr>
      </p:pic>
    </p:spTree>
    <p:extLst>
      <p:ext uri="{BB962C8B-B14F-4D97-AF65-F5344CB8AC3E}">
        <p14:creationId xmlns:p14="http://schemas.microsoft.com/office/powerpoint/2010/main" val="326938406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三态双向总线缓冲器</a:t>
            </a:r>
            <a:endParaRPr lang="en-US" dirty="0"/>
          </a:p>
        </p:txBody>
      </p:sp>
      <p:sp>
        <p:nvSpPr>
          <p:cNvPr id="4" name="TextBox 3"/>
          <p:cNvSpPr txBox="1"/>
          <p:nvPr/>
        </p:nvSpPr>
        <p:spPr>
          <a:xfrm>
            <a:off x="1176867" y="2065867"/>
            <a:ext cx="6349815" cy="3046988"/>
          </a:xfrm>
          <a:prstGeom prst="rect">
            <a:avLst/>
          </a:prstGeom>
          <a:noFill/>
        </p:spPr>
        <p:txBody>
          <a:bodyPr wrap="none" rtlCol="0">
            <a:spAutoFit/>
          </a:bodyPr>
          <a:lstStyle/>
          <a:p>
            <a:r>
              <a:rPr lang="en-US" sz="3200" dirty="0"/>
              <a:t>module ttl245(</a:t>
            </a:r>
            <a:r>
              <a:rPr lang="en-US" sz="3200" dirty="0" err="1"/>
              <a:t>a,b,oe,dir</a:t>
            </a:r>
            <a:r>
              <a:rPr lang="en-US" sz="3200" dirty="0"/>
              <a:t>);</a:t>
            </a:r>
          </a:p>
          <a:p>
            <a:r>
              <a:rPr lang="en-US" sz="3200" dirty="0"/>
              <a:t>input </a:t>
            </a:r>
            <a:r>
              <a:rPr lang="en-US" sz="3200" dirty="0" err="1"/>
              <a:t>oe,dir</a:t>
            </a:r>
            <a:r>
              <a:rPr lang="en-US" sz="3200" dirty="0"/>
              <a:t>; //使能信号和方向控制</a:t>
            </a:r>
          </a:p>
          <a:p>
            <a:r>
              <a:rPr lang="en-US" sz="3200" dirty="0" err="1"/>
              <a:t>inout</a:t>
            </a:r>
            <a:r>
              <a:rPr lang="en-US" sz="3200" dirty="0"/>
              <a:t>[7:0] </a:t>
            </a:r>
            <a:r>
              <a:rPr lang="en-US" sz="3200" dirty="0" err="1"/>
              <a:t>a,b</a:t>
            </a:r>
            <a:r>
              <a:rPr lang="en-US" sz="3200" dirty="0"/>
              <a:t>; //双向数据线</a:t>
            </a:r>
          </a:p>
          <a:p>
            <a:r>
              <a:rPr lang="en-US" sz="3200" dirty="0"/>
              <a:t>assign a=({</a:t>
            </a:r>
            <a:r>
              <a:rPr lang="en-US" sz="3200" dirty="0" err="1"/>
              <a:t>oe,dir</a:t>
            </a:r>
            <a:r>
              <a:rPr lang="en-US" sz="3200" dirty="0"/>
              <a:t>}==2'b00)?b:8'bz;</a:t>
            </a:r>
          </a:p>
          <a:p>
            <a:r>
              <a:rPr lang="en-US" sz="3200" dirty="0"/>
              <a:t>assign b=({</a:t>
            </a:r>
            <a:r>
              <a:rPr lang="en-US" sz="3200" dirty="0" err="1"/>
              <a:t>oe,dir</a:t>
            </a:r>
            <a:r>
              <a:rPr lang="en-US" sz="3200" dirty="0"/>
              <a:t>}==2'b01)?a:8'bz;</a:t>
            </a:r>
          </a:p>
          <a:p>
            <a:r>
              <a:rPr lang="en-US" sz="3200" dirty="0" err="1"/>
              <a:t>endmodule</a:t>
            </a:r>
            <a:endParaRPr lang="en-US" sz="3200" dirty="0"/>
          </a:p>
        </p:txBody>
      </p:sp>
    </p:spTree>
    <p:extLst>
      <p:ext uri="{BB962C8B-B14F-4D97-AF65-F5344CB8AC3E}">
        <p14:creationId xmlns:p14="http://schemas.microsoft.com/office/powerpoint/2010/main" val="355472851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Verilog</a:t>
            </a:r>
            <a:r>
              <a:rPr lang="zh-CN" altLang="en-US" dirty="0"/>
              <a:t>有限状态机设计</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93518098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有限状态机设计</a:t>
            </a:r>
            <a:endParaRPr lang="en-US" dirty="0"/>
          </a:p>
        </p:txBody>
      </p:sp>
      <p:sp>
        <p:nvSpPr>
          <p:cNvPr id="3" name="Content Placeholder 2"/>
          <p:cNvSpPr>
            <a:spLocks noGrp="1"/>
          </p:cNvSpPr>
          <p:nvPr>
            <p:ph idx="1"/>
          </p:nvPr>
        </p:nvSpPr>
        <p:spPr/>
        <p:txBody>
          <a:bodyPr/>
          <a:lstStyle/>
          <a:p>
            <a:r>
              <a:rPr lang="zh-CN" altLang="en-US" dirty="0"/>
              <a:t>有限状态机</a:t>
            </a:r>
            <a:endParaRPr lang="en-US" altLang="zh-CN" dirty="0"/>
          </a:p>
          <a:p>
            <a:r>
              <a:rPr lang="zh-CN" altLang="en-US" dirty="0"/>
              <a:t>有限状态机的</a:t>
            </a:r>
            <a:r>
              <a:rPr lang="en-US" altLang="zh-CN" dirty="0"/>
              <a:t>Verilog</a:t>
            </a:r>
            <a:r>
              <a:rPr lang="zh-CN" altLang="en-US" dirty="0"/>
              <a:t>描述</a:t>
            </a:r>
            <a:endParaRPr lang="en-US" altLang="zh-CN" dirty="0"/>
          </a:p>
          <a:p>
            <a:r>
              <a:rPr lang="zh-CN" altLang="en-US" dirty="0"/>
              <a:t>状态编码</a:t>
            </a:r>
            <a:endParaRPr lang="en-US" altLang="zh-CN" dirty="0"/>
          </a:p>
          <a:p>
            <a:r>
              <a:rPr lang="zh-CN" altLang="en-US" dirty="0"/>
              <a:t>有限状态机设计要点</a:t>
            </a:r>
            <a:endParaRPr lang="en-US" dirty="0"/>
          </a:p>
        </p:txBody>
      </p:sp>
    </p:spTree>
    <p:extLst>
      <p:ext uri="{BB962C8B-B14F-4D97-AF65-F5344CB8AC3E}">
        <p14:creationId xmlns:p14="http://schemas.microsoft.com/office/powerpoint/2010/main" val="168902338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有限状态机</a:t>
            </a:r>
            <a:endParaRPr lang="en-US" dirty="0"/>
          </a:p>
        </p:txBody>
      </p:sp>
      <p:pic>
        <p:nvPicPr>
          <p:cNvPr id="5" name="Picture 4"/>
          <p:cNvPicPr>
            <a:picLocks noChangeAspect="1"/>
          </p:cNvPicPr>
          <p:nvPr/>
        </p:nvPicPr>
        <p:blipFill>
          <a:blip r:embed="rId2"/>
          <a:stretch>
            <a:fillRect/>
          </a:stretch>
        </p:blipFill>
        <p:spPr>
          <a:xfrm>
            <a:off x="1084766" y="1275288"/>
            <a:ext cx="6561513" cy="2272145"/>
          </a:xfrm>
          <a:prstGeom prst="rect">
            <a:avLst/>
          </a:prstGeom>
        </p:spPr>
      </p:pic>
      <p:pic>
        <p:nvPicPr>
          <p:cNvPr id="6" name="Picture 5"/>
          <p:cNvPicPr>
            <a:picLocks noChangeAspect="1"/>
          </p:cNvPicPr>
          <p:nvPr/>
        </p:nvPicPr>
        <p:blipFill>
          <a:blip r:embed="rId3"/>
          <a:stretch>
            <a:fillRect/>
          </a:stretch>
        </p:blipFill>
        <p:spPr>
          <a:xfrm>
            <a:off x="1299938" y="3915004"/>
            <a:ext cx="6544123" cy="2390626"/>
          </a:xfrm>
          <a:prstGeom prst="rect">
            <a:avLst/>
          </a:prstGeom>
        </p:spPr>
      </p:pic>
      <p:sp>
        <p:nvSpPr>
          <p:cNvPr id="7" name="TextBox 6"/>
          <p:cNvSpPr txBox="1"/>
          <p:nvPr/>
        </p:nvSpPr>
        <p:spPr>
          <a:xfrm>
            <a:off x="5692877" y="3111910"/>
            <a:ext cx="2664704" cy="369332"/>
          </a:xfrm>
          <a:prstGeom prst="rect">
            <a:avLst/>
          </a:prstGeom>
          <a:noFill/>
        </p:spPr>
        <p:txBody>
          <a:bodyPr wrap="none" rtlCol="0">
            <a:spAutoFit/>
          </a:bodyPr>
          <a:lstStyle/>
          <a:p>
            <a:r>
              <a:rPr lang="zh-CN" altLang="en-US" dirty="0"/>
              <a:t>摩尔型状态机（</a:t>
            </a:r>
            <a:r>
              <a:rPr lang="en-US" altLang="zh-CN" dirty="0"/>
              <a:t>Moore</a:t>
            </a:r>
            <a:r>
              <a:rPr lang="zh-CN" altLang="en-US" dirty="0"/>
              <a:t>）</a:t>
            </a:r>
            <a:endParaRPr lang="en-US" dirty="0"/>
          </a:p>
        </p:txBody>
      </p:sp>
      <p:sp>
        <p:nvSpPr>
          <p:cNvPr id="8" name="TextBox 7"/>
          <p:cNvSpPr txBox="1"/>
          <p:nvPr/>
        </p:nvSpPr>
        <p:spPr>
          <a:xfrm>
            <a:off x="5737123" y="6061587"/>
            <a:ext cx="2611612" cy="369332"/>
          </a:xfrm>
          <a:prstGeom prst="rect">
            <a:avLst/>
          </a:prstGeom>
          <a:noFill/>
        </p:spPr>
        <p:txBody>
          <a:bodyPr wrap="none" rtlCol="0">
            <a:spAutoFit/>
          </a:bodyPr>
          <a:lstStyle/>
          <a:p>
            <a:r>
              <a:rPr lang="zh-CN" altLang="en-US" dirty="0"/>
              <a:t>米里型状态机（</a:t>
            </a:r>
            <a:r>
              <a:rPr lang="en-US" altLang="zh-CN" dirty="0"/>
              <a:t>Mealy</a:t>
            </a:r>
            <a:r>
              <a:rPr lang="zh-CN" altLang="en-US" dirty="0"/>
              <a:t>）</a:t>
            </a:r>
            <a:endParaRPr lang="en-US" dirty="0"/>
          </a:p>
        </p:txBody>
      </p:sp>
    </p:spTree>
    <p:extLst>
      <p:ext uri="{BB962C8B-B14F-4D97-AF65-F5344CB8AC3E}">
        <p14:creationId xmlns:p14="http://schemas.microsoft.com/office/powerpoint/2010/main" val="346925317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9153" y="1795720"/>
            <a:ext cx="2719234" cy="1325563"/>
          </a:xfrm>
        </p:spPr>
        <p:txBody>
          <a:bodyPr>
            <a:normAutofit/>
          </a:bodyPr>
          <a:lstStyle/>
          <a:p>
            <a:r>
              <a:rPr lang="zh-CN" altLang="en-US" dirty="0"/>
              <a:t>用状态机设计模</a:t>
            </a:r>
            <a:r>
              <a:rPr lang="en-US" altLang="zh-CN" dirty="0"/>
              <a:t>5</a:t>
            </a:r>
            <a:r>
              <a:rPr lang="zh-CN" altLang="en-US" dirty="0"/>
              <a:t>计数器</a:t>
            </a:r>
            <a:endParaRPr lang="en-US" dirty="0"/>
          </a:p>
        </p:txBody>
      </p:sp>
      <p:sp>
        <p:nvSpPr>
          <p:cNvPr id="4" name="Rectangle 3"/>
          <p:cNvSpPr/>
          <p:nvPr/>
        </p:nvSpPr>
        <p:spPr>
          <a:xfrm>
            <a:off x="4085303" y="361542"/>
            <a:ext cx="4572000" cy="6186309"/>
          </a:xfrm>
          <a:prstGeom prst="rect">
            <a:avLst/>
          </a:prstGeom>
        </p:spPr>
        <p:txBody>
          <a:bodyPr>
            <a:spAutoFit/>
          </a:bodyPr>
          <a:lstStyle/>
          <a:p>
            <a:r>
              <a:rPr lang="en-US" dirty="0">
                <a:latin typeface="Helvetica" charset="0"/>
              </a:rPr>
              <a:t>module </a:t>
            </a:r>
            <a:r>
              <a:rPr lang="en-US" dirty="0" err="1">
                <a:latin typeface="Helvetica" charset="0"/>
              </a:rPr>
              <a:t>fsm</a:t>
            </a:r>
            <a:r>
              <a:rPr lang="en-US" dirty="0">
                <a:latin typeface="Helvetica" charset="0"/>
              </a:rPr>
              <a:t>(</a:t>
            </a:r>
            <a:r>
              <a:rPr lang="en-US" dirty="0" err="1">
                <a:latin typeface="Helvetica" charset="0"/>
              </a:rPr>
              <a:t>clk,clr,z,qout</a:t>
            </a:r>
            <a:r>
              <a:rPr lang="en-US" dirty="0">
                <a:latin typeface="Helvetica" charset="0"/>
              </a:rPr>
              <a:t>);</a:t>
            </a:r>
          </a:p>
          <a:p>
            <a:r>
              <a:rPr lang="en-US" dirty="0">
                <a:latin typeface="Helvetica" charset="0"/>
              </a:rPr>
              <a:t>input </a:t>
            </a:r>
            <a:r>
              <a:rPr lang="en-US" dirty="0" err="1">
                <a:latin typeface="Helvetica" charset="0"/>
              </a:rPr>
              <a:t>clk,clr</a:t>
            </a:r>
            <a:r>
              <a:rPr lang="en-US" dirty="0">
                <a:latin typeface="Helvetica" charset="0"/>
              </a:rPr>
              <a:t>; output </a:t>
            </a:r>
            <a:r>
              <a:rPr lang="en-US" dirty="0" err="1">
                <a:latin typeface="Helvetica" charset="0"/>
              </a:rPr>
              <a:t>reg</a:t>
            </a:r>
            <a:r>
              <a:rPr lang="en-US" dirty="0">
                <a:latin typeface="Helvetica" charset="0"/>
              </a:rPr>
              <a:t> z; output </a:t>
            </a:r>
            <a:r>
              <a:rPr lang="en-US" dirty="0" err="1">
                <a:latin typeface="Helvetica" charset="0"/>
              </a:rPr>
              <a:t>reg</a:t>
            </a:r>
            <a:r>
              <a:rPr lang="en-US" dirty="0">
                <a:latin typeface="Helvetica" charset="0"/>
              </a:rPr>
              <a:t>[2:0] </a:t>
            </a:r>
            <a:r>
              <a:rPr lang="en-US" dirty="0" err="1">
                <a:latin typeface="Helvetica" charset="0"/>
              </a:rPr>
              <a:t>qout</a:t>
            </a:r>
            <a:r>
              <a:rPr lang="en-US" dirty="0">
                <a:latin typeface="Helvetica" charset="0"/>
              </a:rPr>
              <a:t>;</a:t>
            </a:r>
          </a:p>
          <a:p>
            <a:r>
              <a:rPr lang="en-US" dirty="0">
                <a:latin typeface="Helvetica" charset="0"/>
              </a:rPr>
              <a:t>always @(</a:t>
            </a:r>
            <a:r>
              <a:rPr lang="en-US" dirty="0" err="1">
                <a:latin typeface="Helvetica" charset="0"/>
              </a:rPr>
              <a:t>posedge</a:t>
            </a:r>
            <a:r>
              <a:rPr lang="en-US" dirty="0">
                <a:latin typeface="Helvetica" charset="0"/>
              </a:rPr>
              <a:t> </a:t>
            </a:r>
            <a:r>
              <a:rPr lang="en-US" dirty="0" err="1">
                <a:latin typeface="Helvetica" charset="0"/>
              </a:rPr>
              <a:t>clk</a:t>
            </a:r>
            <a:r>
              <a:rPr lang="en-US" dirty="0">
                <a:latin typeface="Helvetica" charset="0"/>
              </a:rPr>
              <a:t> or </a:t>
            </a:r>
            <a:r>
              <a:rPr lang="en-US" dirty="0" err="1">
                <a:latin typeface="Helvetica" charset="0"/>
              </a:rPr>
              <a:t>posedge</a:t>
            </a:r>
            <a:r>
              <a:rPr lang="en-US" dirty="0">
                <a:latin typeface="Helvetica" charset="0"/>
              </a:rPr>
              <a:t> </a:t>
            </a:r>
            <a:r>
              <a:rPr lang="en-US" dirty="0" err="1">
                <a:latin typeface="Helvetica" charset="0"/>
              </a:rPr>
              <a:t>clr</a:t>
            </a:r>
            <a:r>
              <a:rPr lang="en-US" dirty="0">
                <a:latin typeface="Helvetica" charset="0"/>
              </a:rPr>
              <a:t>) //此过程定义状态转换</a:t>
            </a:r>
          </a:p>
          <a:p>
            <a:r>
              <a:rPr lang="en-US" dirty="0">
                <a:latin typeface="Helvetica" charset="0"/>
              </a:rPr>
              <a:t>begin if(</a:t>
            </a:r>
            <a:r>
              <a:rPr lang="en-US" dirty="0" err="1">
                <a:latin typeface="Helvetica" charset="0"/>
              </a:rPr>
              <a:t>clr</a:t>
            </a:r>
            <a:r>
              <a:rPr lang="en-US" dirty="0">
                <a:latin typeface="Helvetica" charset="0"/>
              </a:rPr>
              <a:t>) </a:t>
            </a:r>
            <a:r>
              <a:rPr lang="en-US" dirty="0" err="1">
                <a:latin typeface="Helvetica" charset="0"/>
              </a:rPr>
              <a:t>qout</a:t>
            </a:r>
            <a:r>
              <a:rPr lang="en-US" dirty="0">
                <a:latin typeface="Helvetica" charset="0"/>
              </a:rPr>
              <a:t>&lt;=0; //异步复位</a:t>
            </a:r>
          </a:p>
          <a:p>
            <a:r>
              <a:rPr lang="en-US" dirty="0">
                <a:latin typeface="Helvetica" charset="0"/>
              </a:rPr>
              <a:t>else case(</a:t>
            </a:r>
            <a:r>
              <a:rPr lang="en-US" dirty="0" err="1">
                <a:latin typeface="Helvetica" charset="0"/>
              </a:rPr>
              <a:t>qout</a:t>
            </a:r>
            <a:r>
              <a:rPr lang="en-US" dirty="0">
                <a:latin typeface="Helvetica" charset="0"/>
              </a:rPr>
              <a:t>)</a:t>
            </a:r>
          </a:p>
          <a:p>
            <a:r>
              <a:rPr lang="en-US" dirty="0">
                <a:latin typeface="Helvetica" charset="0"/>
              </a:rPr>
              <a:t>3'b000: </a:t>
            </a:r>
            <a:r>
              <a:rPr lang="en-US" dirty="0" err="1">
                <a:latin typeface="Helvetica" charset="0"/>
              </a:rPr>
              <a:t>qout</a:t>
            </a:r>
            <a:r>
              <a:rPr lang="en-US" dirty="0">
                <a:latin typeface="Helvetica" charset="0"/>
              </a:rPr>
              <a:t>&lt;=3'b001;</a:t>
            </a:r>
          </a:p>
          <a:p>
            <a:r>
              <a:rPr lang="en-US" dirty="0">
                <a:latin typeface="Helvetica" charset="0"/>
              </a:rPr>
              <a:t>3'b001: </a:t>
            </a:r>
            <a:r>
              <a:rPr lang="en-US" dirty="0" err="1">
                <a:latin typeface="Helvetica" charset="0"/>
              </a:rPr>
              <a:t>qout</a:t>
            </a:r>
            <a:r>
              <a:rPr lang="en-US" dirty="0">
                <a:latin typeface="Helvetica" charset="0"/>
              </a:rPr>
              <a:t>&lt;=3'b010;</a:t>
            </a:r>
          </a:p>
          <a:p>
            <a:r>
              <a:rPr lang="en-US" dirty="0">
                <a:latin typeface="Helvetica" charset="0"/>
              </a:rPr>
              <a:t>3'b010: </a:t>
            </a:r>
            <a:r>
              <a:rPr lang="en-US" dirty="0" err="1">
                <a:latin typeface="Helvetica" charset="0"/>
              </a:rPr>
              <a:t>qout</a:t>
            </a:r>
            <a:r>
              <a:rPr lang="en-US" dirty="0">
                <a:latin typeface="Helvetica" charset="0"/>
              </a:rPr>
              <a:t>&lt;=3'b011;</a:t>
            </a:r>
          </a:p>
          <a:p>
            <a:r>
              <a:rPr lang="en-US" dirty="0">
                <a:latin typeface="Helvetica" charset="0"/>
              </a:rPr>
              <a:t>3'b011: </a:t>
            </a:r>
            <a:r>
              <a:rPr lang="en-US" dirty="0" err="1">
                <a:latin typeface="Helvetica" charset="0"/>
              </a:rPr>
              <a:t>qout</a:t>
            </a:r>
            <a:r>
              <a:rPr lang="en-US" dirty="0">
                <a:latin typeface="Helvetica" charset="0"/>
              </a:rPr>
              <a:t>&lt;=3'b100;</a:t>
            </a:r>
          </a:p>
          <a:p>
            <a:r>
              <a:rPr lang="en-US" dirty="0">
                <a:latin typeface="Helvetica" charset="0"/>
              </a:rPr>
              <a:t>3'b100: </a:t>
            </a:r>
            <a:r>
              <a:rPr lang="en-US" dirty="0" err="1">
                <a:latin typeface="Helvetica" charset="0"/>
              </a:rPr>
              <a:t>qout</a:t>
            </a:r>
            <a:r>
              <a:rPr lang="en-US" dirty="0">
                <a:latin typeface="Helvetica" charset="0"/>
              </a:rPr>
              <a:t>&lt;=3'b000;</a:t>
            </a:r>
          </a:p>
          <a:p>
            <a:r>
              <a:rPr lang="en-US" dirty="0">
                <a:latin typeface="Helvetica" charset="0"/>
              </a:rPr>
              <a:t>default: </a:t>
            </a:r>
            <a:r>
              <a:rPr lang="en-US" dirty="0" err="1">
                <a:latin typeface="Helvetica" charset="0"/>
              </a:rPr>
              <a:t>qout</a:t>
            </a:r>
            <a:r>
              <a:rPr lang="en-US" dirty="0">
                <a:latin typeface="Helvetica" charset="0"/>
              </a:rPr>
              <a:t>&lt;=3'b000; /*</a:t>
            </a:r>
            <a:r>
              <a:rPr lang="en-US" dirty="0" err="1">
                <a:latin typeface="Helvetica" charset="0"/>
              </a:rPr>
              <a:t>default语句</a:t>
            </a:r>
            <a:r>
              <a:rPr lang="en-US" dirty="0">
                <a:latin typeface="Helvetica" charset="0"/>
              </a:rPr>
              <a:t>*/</a:t>
            </a:r>
          </a:p>
          <a:p>
            <a:r>
              <a:rPr lang="en-US" dirty="0" err="1">
                <a:latin typeface="Helvetica" charset="0"/>
              </a:rPr>
              <a:t>endcase</a:t>
            </a:r>
            <a:endParaRPr lang="en-US" dirty="0">
              <a:latin typeface="Helvetica" charset="0"/>
            </a:endParaRPr>
          </a:p>
          <a:p>
            <a:r>
              <a:rPr lang="en-US" dirty="0">
                <a:latin typeface="Helvetica" charset="0"/>
              </a:rPr>
              <a:t>end</a:t>
            </a:r>
          </a:p>
          <a:p>
            <a:r>
              <a:rPr lang="en-US" dirty="0">
                <a:latin typeface="Helvetica" charset="0"/>
              </a:rPr>
              <a:t>always @(</a:t>
            </a:r>
            <a:r>
              <a:rPr lang="en-US" dirty="0" err="1">
                <a:latin typeface="Helvetica" charset="0"/>
              </a:rPr>
              <a:t>qout</a:t>
            </a:r>
            <a:r>
              <a:rPr lang="en-US" dirty="0">
                <a:latin typeface="Helvetica" charset="0"/>
              </a:rPr>
              <a:t>) /*此过程产生输出逻辑*/</a:t>
            </a:r>
          </a:p>
          <a:p>
            <a:r>
              <a:rPr lang="en-US" dirty="0">
                <a:latin typeface="Helvetica" charset="0"/>
              </a:rPr>
              <a:t>begin case(</a:t>
            </a:r>
            <a:r>
              <a:rPr lang="en-US" dirty="0" err="1">
                <a:latin typeface="Helvetica" charset="0"/>
              </a:rPr>
              <a:t>qout</a:t>
            </a:r>
            <a:r>
              <a:rPr lang="en-US" dirty="0">
                <a:latin typeface="Helvetica" charset="0"/>
              </a:rPr>
              <a:t>)</a:t>
            </a:r>
          </a:p>
          <a:p>
            <a:r>
              <a:rPr lang="en-US" dirty="0">
                <a:latin typeface="Helvetica" charset="0"/>
              </a:rPr>
              <a:t>3'b100: z=1'b1;</a:t>
            </a:r>
          </a:p>
          <a:p>
            <a:r>
              <a:rPr lang="en-US" dirty="0" err="1">
                <a:latin typeface="Helvetica" charset="0"/>
              </a:rPr>
              <a:t>default:z</a:t>
            </a:r>
            <a:r>
              <a:rPr lang="en-US" dirty="0">
                <a:latin typeface="Helvetica" charset="0"/>
              </a:rPr>
              <a:t>=1'b0;</a:t>
            </a:r>
          </a:p>
          <a:p>
            <a:r>
              <a:rPr lang="en-US" dirty="0" err="1">
                <a:latin typeface="Helvetica" charset="0"/>
              </a:rPr>
              <a:t>endcase</a:t>
            </a:r>
            <a:endParaRPr lang="en-US" dirty="0">
              <a:latin typeface="Helvetica" charset="0"/>
            </a:endParaRPr>
          </a:p>
          <a:p>
            <a:r>
              <a:rPr lang="en-US" dirty="0">
                <a:latin typeface="Helvetica" charset="0"/>
              </a:rPr>
              <a:t>end</a:t>
            </a:r>
          </a:p>
          <a:p>
            <a:r>
              <a:rPr lang="en-US" dirty="0" err="1">
                <a:latin typeface="Helvetica" charset="0"/>
              </a:rPr>
              <a:t>endmodule</a:t>
            </a:r>
            <a:endParaRPr lang="en-US" dirty="0">
              <a:effectLst/>
              <a:latin typeface="Helvetica" charset="0"/>
            </a:endParaRPr>
          </a:p>
        </p:txBody>
      </p:sp>
      <p:sp>
        <p:nvSpPr>
          <p:cNvPr id="5" name="TextBox 4"/>
          <p:cNvSpPr txBox="1"/>
          <p:nvPr/>
        </p:nvSpPr>
        <p:spPr>
          <a:xfrm>
            <a:off x="899652" y="4365523"/>
            <a:ext cx="810928" cy="369332"/>
          </a:xfrm>
          <a:prstGeom prst="rect">
            <a:avLst/>
          </a:prstGeom>
          <a:noFill/>
        </p:spPr>
        <p:txBody>
          <a:bodyPr wrap="none" rtlCol="0">
            <a:spAutoFit/>
          </a:bodyPr>
          <a:lstStyle/>
          <a:p>
            <a:r>
              <a:rPr lang="en-US" altLang="zh-CN" dirty="0"/>
              <a:t>p038.v</a:t>
            </a:r>
            <a:endParaRPr lang="en-US" dirty="0"/>
          </a:p>
        </p:txBody>
      </p:sp>
    </p:spTree>
    <p:extLst>
      <p:ext uri="{BB962C8B-B14F-4D97-AF65-F5344CB8AC3E}">
        <p14:creationId xmlns:p14="http://schemas.microsoft.com/office/powerpoint/2010/main" val="387337666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有限状态机的几种描述方式</a:t>
            </a:r>
            <a:endParaRPr lang="en-US" dirty="0"/>
          </a:p>
        </p:txBody>
      </p:sp>
      <p:sp>
        <p:nvSpPr>
          <p:cNvPr id="3" name="Content Placeholder 2"/>
          <p:cNvSpPr>
            <a:spLocks noGrp="1"/>
          </p:cNvSpPr>
          <p:nvPr>
            <p:ph idx="1"/>
          </p:nvPr>
        </p:nvSpPr>
        <p:spPr/>
        <p:txBody>
          <a:bodyPr>
            <a:normAutofit lnSpcReduction="10000"/>
          </a:bodyPr>
          <a:lstStyle/>
          <a:p>
            <a:r>
              <a:rPr lang="zh-CN" altLang="en-US" dirty="0"/>
              <a:t>（</a:t>
            </a:r>
            <a:r>
              <a:rPr lang="en-US" altLang="zh-CN" dirty="0"/>
              <a:t>1</a:t>
            </a:r>
            <a:r>
              <a:rPr lang="zh-CN" altLang="en-US" dirty="0"/>
              <a:t>）用三个过程描述：即现态（</a:t>
            </a:r>
            <a:r>
              <a:rPr lang="en-US" altLang="zh-CN" dirty="0"/>
              <a:t>CS</a:t>
            </a:r>
            <a:r>
              <a:rPr lang="zh-CN" altLang="en-US" dirty="0"/>
              <a:t>），次态（</a:t>
            </a:r>
            <a:r>
              <a:rPr lang="en-US" altLang="zh-CN" dirty="0"/>
              <a:t>NS</a:t>
            </a:r>
            <a:r>
              <a:rPr lang="zh-CN" altLang="en-US" dirty="0"/>
              <a:t>），输出逻辑（</a:t>
            </a:r>
            <a:r>
              <a:rPr lang="en-US" altLang="zh-CN" dirty="0"/>
              <a:t>OL</a:t>
            </a:r>
            <a:r>
              <a:rPr lang="zh-CN" altLang="en-US" dirty="0"/>
              <a:t>）各用一个</a:t>
            </a:r>
            <a:r>
              <a:rPr lang="en-US" altLang="zh-CN" dirty="0"/>
              <a:t>always</a:t>
            </a:r>
            <a:r>
              <a:rPr lang="zh-CN" altLang="en-US" dirty="0"/>
              <a:t>过程描述。</a:t>
            </a:r>
            <a:endParaRPr lang="en-US" altLang="zh-CN" dirty="0"/>
          </a:p>
          <a:p>
            <a:r>
              <a:rPr lang="zh-CN" altLang="en-US" dirty="0"/>
              <a:t>（</a:t>
            </a:r>
            <a:r>
              <a:rPr lang="en-US" altLang="zh-CN" dirty="0"/>
              <a:t>2</a:t>
            </a:r>
            <a:r>
              <a:rPr lang="zh-CN" altLang="en-US" dirty="0"/>
              <a:t>）双过程描述（</a:t>
            </a:r>
            <a:r>
              <a:rPr lang="en-US" altLang="zh-CN" dirty="0"/>
              <a:t>CS+NS</a:t>
            </a:r>
            <a:r>
              <a:rPr lang="zh-CN" altLang="en-US" dirty="0"/>
              <a:t>，</a:t>
            </a:r>
            <a:r>
              <a:rPr lang="en-US" altLang="zh-CN" dirty="0"/>
              <a:t>OL</a:t>
            </a:r>
            <a:r>
              <a:rPr lang="zh-CN" altLang="en-US" dirty="0"/>
              <a:t>双过程描述）：使用两个</a:t>
            </a:r>
            <a:r>
              <a:rPr lang="en-US" altLang="zh-CN" dirty="0"/>
              <a:t>always</a:t>
            </a:r>
            <a:r>
              <a:rPr lang="zh-CN" altLang="en-US" dirty="0"/>
              <a:t>过程来描述有限状态机，一个过程描述现态和次态时序逻辑（</a:t>
            </a:r>
            <a:r>
              <a:rPr lang="en-US" altLang="zh-CN" dirty="0"/>
              <a:t>CS+NS</a:t>
            </a:r>
            <a:r>
              <a:rPr lang="zh-CN" altLang="en-US" dirty="0"/>
              <a:t>）；另外一个过程描述输出逻辑（</a:t>
            </a:r>
            <a:r>
              <a:rPr lang="en-US" altLang="zh-CN" dirty="0"/>
              <a:t>OL</a:t>
            </a:r>
            <a:r>
              <a:rPr lang="zh-CN" altLang="en-US" dirty="0"/>
              <a:t>）。</a:t>
            </a:r>
            <a:endParaRPr lang="en-US" altLang="zh-CN" dirty="0"/>
          </a:p>
          <a:p>
            <a:r>
              <a:rPr lang="zh-CN" altLang="en-US" dirty="0"/>
              <a:t>（</a:t>
            </a:r>
            <a:r>
              <a:rPr lang="en-US" altLang="zh-CN" dirty="0"/>
              <a:t>3</a:t>
            </a:r>
            <a:r>
              <a:rPr lang="zh-CN" altLang="en-US" dirty="0"/>
              <a:t>）双过程描述（</a:t>
            </a:r>
            <a:r>
              <a:rPr lang="en-US" altLang="zh-CN" dirty="0"/>
              <a:t>CS</a:t>
            </a:r>
            <a:r>
              <a:rPr lang="zh-CN" altLang="en-US" dirty="0"/>
              <a:t>，</a:t>
            </a:r>
            <a:r>
              <a:rPr lang="en-US" altLang="zh-CN" dirty="0" err="1"/>
              <a:t>NS+Ol</a:t>
            </a:r>
            <a:r>
              <a:rPr lang="zh-CN" altLang="en-US" dirty="0"/>
              <a:t>双过程描述）：一个过程用来描述现态（</a:t>
            </a:r>
            <a:r>
              <a:rPr lang="en-US" altLang="zh-CN" dirty="0"/>
              <a:t>CS</a:t>
            </a:r>
            <a:r>
              <a:rPr lang="zh-CN" altLang="en-US" dirty="0"/>
              <a:t>）；另一个过程描述次态和输出逻辑（</a:t>
            </a:r>
            <a:r>
              <a:rPr lang="en-US" altLang="zh-CN" dirty="0"/>
              <a:t>NS+OL</a:t>
            </a:r>
            <a:r>
              <a:rPr lang="zh-CN" altLang="en-US" dirty="0"/>
              <a:t>）。</a:t>
            </a:r>
            <a:endParaRPr lang="en-US" altLang="zh-CN" dirty="0"/>
          </a:p>
          <a:p>
            <a:r>
              <a:rPr lang="zh-CN" altLang="en-US" dirty="0"/>
              <a:t>（</a:t>
            </a:r>
            <a:r>
              <a:rPr lang="en-US" altLang="zh-CN" dirty="0"/>
              <a:t>4</a:t>
            </a:r>
            <a:r>
              <a:rPr lang="zh-CN" altLang="en-US" dirty="0"/>
              <a:t>）但过程描述：在单过程描述方式中，将状态机的现态、次态和输出逻辑（</a:t>
            </a:r>
            <a:r>
              <a:rPr lang="en-US" altLang="zh-CN" dirty="0"/>
              <a:t>CS+NS+OL</a:t>
            </a:r>
            <a:r>
              <a:rPr lang="zh-CN" altLang="en-US" dirty="0"/>
              <a:t>）放在一个</a:t>
            </a:r>
            <a:r>
              <a:rPr lang="en-US" altLang="zh-CN" dirty="0"/>
              <a:t>always</a:t>
            </a:r>
            <a:r>
              <a:rPr lang="zh-CN" altLang="en-US" dirty="0"/>
              <a:t>过程中进行描述。</a:t>
            </a:r>
            <a:endParaRPr lang="en-US" altLang="zh-CN" dirty="0"/>
          </a:p>
        </p:txBody>
      </p:sp>
    </p:spTree>
    <p:extLst>
      <p:ext uri="{BB962C8B-B14F-4D97-AF65-F5344CB8AC3E}">
        <p14:creationId xmlns:p14="http://schemas.microsoft.com/office/powerpoint/2010/main" val="2453759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基本组合电路设计</a:t>
            </a:r>
            <a:endParaRPr kumimoji="1" lang="zh-CN" altLang="en-US" dirty="0"/>
          </a:p>
        </p:txBody>
      </p:sp>
      <p:sp>
        <p:nvSpPr>
          <p:cNvPr id="3" name="Content Placeholder 2"/>
          <p:cNvSpPr>
            <a:spLocks noGrp="1"/>
          </p:cNvSpPr>
          <p:nvPr>
            <p:ph idx="1"/>
          </p:nvPr>
        </p:nvSpPr>
        <p:spPr/>
        <p:txBody>
          <a:bodyPr>
            <a:normAutofit fontScale="85000" lnSpcReduction="20000"/>
          </a:bodyPr>
          <a:lstStyle/>
          <a:p>
            <a:r>
              <a:rPr lang="en-US" dirty="0" err="1"/>
              <a:t>BCD码加法器</a:t>
            </a:r>
            <a:r>
              <a:rPr lang="zh-CN" altLang="en-US" dirty="0"/>
              <a:t> </a:t>
            </a:r>
            <a:r>
              <a:rPr lang="en-US" altLang="zh-CN" dirty="0"/>
              <a:t>p007.v</a:t>
            </a:r>
            <a:endParaRPr lang="en-US" dirty="0"/>
          </a:p>
          <a:p>
            <a:r>
              <a:rPr lang="en-US" dirty="0"/>
              <a:t>module add4_bcd(</a:t>
            </a:r>
            <a:r>
              <a:rPr lang="en-US" dirty="0" err="1"/>
              <a:t>cout,sum,ina,inb,cin</a:t>
            </a:r>
            <a:r>
              <a:rPr lang="en-US" dirty="0"/>
              <a:t>);</a:t>
            </a:r>
          </a:p>
          <a:p>
            <a:r>
              <a:rPr lang="en-US" dirty="0"/>
              <a:t>input </a:t>
            </a:r>
            <a:r>
              <a:rPr lang="en-US" dirty="0" err="1"/>
              <a:t>cin</a:t>
            </a:r>
            <a:r>
              <a:rPr lang="en-US" dirty="0"/>
              <a:t>; input[3:0] </a:t>
            </a:r>
            <a:r>
              <a:rPr lang="en-US" dirty="0" err="1"/>
              <a:t>ina,inb</a:t>
            </a:r>
            <a:r>
              <a:rPr lang="en-US" dirty="0"/>
              <a:t>;</a:t>
            </a:r>
          </a:p>
          <a:p>
            <a:r>
              <a:rPr lang="en-US" dirty="0"/>
              <a:t>output[3:0] sum; </a:t>
            </a:r>
            <a:r>
              <a:rPr lang="en-US" dirty="0" err="1"/>
              <a:t>reg</a:t>
            </a:r>
            <a:r>
              <a:rPr lang="en-US" dirty="0"/>
              <a:t>[3:0] sum;</a:t>
            </a:r>
          </a:p>
          <a:p>
            <a:r>
              <a:rPr lang="en-US" dirty="0"/>
              <a:t>output </a:t>
            </a:r>
            <a:r>
              <a:rPr lang="en-US" dirty="0" err="1"/>
              <a:t>cout</a:t>
            </a:r>
            <a:r>
              <a:rPr lang="en-US" dirty="0"/>
              <a:t>; </a:t>
            </a:r>
            <a:r>
              <a:rPr lang="en-US" dirty="0" err="1"/>
              <a:t>reg</a:t>
            </a:r>
            <a:r>
              <a:rPr lang="en-US" dirty="0"/>
              <a:t> </a:t>
            </a:r>
            <a:r>
              <a:rPr lang="en-US" dirty="0" err="1"/>
              <a:t>cout</a:t>
            </a:r>
            <a:r>
              <a:rPr lang="en-US" dirty="0"/>
              <a:t>;</a:t>
            </a:r>
          </a:p>
          <a:p>
            <a:r>
              <a:rPr lang="en-US" dirty="0" err="1"/>
              <a:t>reg</a:t>
            </a:r>
            <a:r>
              <a:rPr lang="en-US" dirty="0"/>
              <a:t>[4:0] temp;</a:t>
            </a:r>
          </a:p>
          <a:p>
            <a:r>
              <a:rPr lang="en-US" dirty="0"/>
              <a:t>always @(</a:t>
            </a:r>
            <a:r>
              <a:rPr lang="en-US" dirty="0" err="1"/>
              <a:t>ina,inb,cin</a:t>
            </a:r>
            <a:r>
              <a:rPr lang="en-US" dirty="0"/>
              <a:t>) //</a:t>
            </a:r>
            <a:r>
              <a:rPr lang="en-US" dirty="0" err="1"/>
              <a:t>always过程语句</a:t>
            </a:r>
            <a:endParaRPr lang="en-US" dirty="0"/>
          </a:p>
          <a:p>
            <a:r>
              <a:rPr lang="en-US" dirty="0"/>
              <a:t>begin temp&lt;=</a:t>
            </a:r>
            <a:r>
              <a:rPr lang="en-US" dirty="0" err="1"/>
              <a:t>ina+inb+cin</a:t>
            </a:r>
            <a:r>
              <a:rPr lang="en-US" dirty="0"/>
              <a:t>;</a:t>
            </a:r>
          </a:p>
          <a:p>
            <a:r>
              <a:rPr lang="en-US" dirty="0"/>
              <a:t>if(temp&gt;9) {</a:t>
            </a:r>
            <a:r>
              <a:rPr lang="en-US" dirty="0" err="1"/>
              <a:t>cout,sum</a:t>
            </a:r>
            <a:r>
              <a:rPr lang="en-US" dirty="0"/>
              <a:t>}&lt;=temp+6;</a:t>
            </a:r>
          </a:p>
          <a:p>
            <a:r>
              <a:rPr lang="en-US" dirty="0"/>
              <a:t>//</a:t>
            </a:r>
            <a:r>
              <a:rPr lang="en-US" dirty="0" err="1"/>
              <a:t>两重选择的IF语句</a:t>
            </a:r>
            <a:endParaRPr lang="en-US" dirty="0"/>
          </a:p>
          <a:p>
            <a:r>
              <a:rPr lang="en-US" dirty="0"/>
              <a:t>else {</a:t>
            </a:r>
            <a:r>
              <a:rPr lang="en-US" dirty="0" err="1"/>
              <a:t>cout,sum</a:t>
            </a:r>
            <a:r>
              <a:rPr lang="en-US" dirty="0"/>
              <a:t>}&lt;=temp;</a:t>
            </a:r>
          </a:p>
          <a:p>
            <a:r>
              <a:rPr lang="en-US" dirty="0"/>
              <a:t>end</a:t>
            </a:r>
          </a:p>
          <a:p>
            <a:r>
              <a:rPr lang="en-US" dirty="0" err="1"/>
              <a:t>endmodule</a:t>
            </a:r>
            <a:endParaRPr lang="en-US" dirty="0"/>
          </a:p>
        </p:txBody>
      </p:sp>
    </p:spTree>
    <p:extLst>
      <p:ext uri="{BB962C8B-B14F-4D97-AF65-F5344CB8AC3E}">
        <p14:creationId xmlns:p14="http://schemas.microsoft.com/office/powerpoint/2010/main" val="332561349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101</a:t>
            </a:r>
            <a:r>
              <a:rPr lang="zh-CN" altLang="en-US" dirty="0"/>
              <a:t>序列检测器的</a:t>
            </a:r>
            <a:r>
              <a:rPr lang="en-US" altLang="zh-CN" dirty="0"/>
              <a:t>Verilog</a:t>
            </a:r>
            <a:r>
              <a:rPr lang="zh-CN" altLang="en-US" dirty="0"/>
              <a:t>描述（三个过程）</a:t>
            </a:r>
            <a:endParaRPr lang="en-US" dirty="0"/>
          </a:p>
        </p:txBody>
      </p:sp>
      <p:sp>
        <p:nvSpPr>
          <p:cNvPr id="3" name="Content Placeholder 2"/>
          <p:cNvSpPr>
            <a:spLocks noGrp="1"/>
          </p:cNvSpPr>
          <p:nvPr>
            <p:ph idx="1"/>
          </p:nvPr>
        </p:nvSpPr>
        <p:spPr/>
        <p:txBody>
          <a:bodyPr/>
          <a:lstStyle/>
          <a:p>
            <a:r>
              <a:rPr lang="en-US" altLang="zh-CN" dirty="0"/>
              <a:t>p039.v</a:t>
            </a:r>
            <a:endParaRPr lang="en-US" dirty="0"/>
          </a:p>
        </p:txBody>
      </p:sp>
      <p:pic>
        <p:nvPicPr>
          <p:cNvPr id="4" name="Picture 3"/>
          <p:cNvPicPr>
            <a:picLocks noChangeAspect="1"/>
          </p:cNvPicPr>
          <p:nvPr/>
        </p:nvPicPr>
        <p:blipFill>
          <a:blip r:embed="rId2"/>
          <a:stretch>
            <a:fillRect/>
          </a:stretch>
        </p:blipFill>
        <p:spPr>
          <a:xfrm>
            <a:off x="4572000" y="2442752"/>
            <a:ext cx="2620537" cy="2650921"/>
          </a:xfrm>
          <a:prstGeom prst="rect">
            <a:avLst/>
          </a:prstGeom>
        </p:spPr>
      </p:pic>
    </p:spTree>
    <p:extLst>
      <p:ext uri="{BB962C8B-B14F-4D97-AF65-F5344CB8AC3E}">
        <p14:creationId xmlns:p14="http://schemas.microsoft.com/office/powerpoint/2010/main" val="117856847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101</a:t>
            </a:r>
            <a:r>
              <a:rPr lang="zh-CN" altLang="en-US" dirty="0"/>
              <a:t>序列检测器单过程描述</a:t>
            </a:r>
            <a:endParaRPr lang="en-US" dirty="0"/>
          </a:p>
        </p:txBody>
      </p:sp>
      <p:sp>
        <p:nvSpPr>
          <p:cNvPr id="3" name="Content Placeholder 2"/>
          <p:cNvSpPr>
            <a:spLocks noGrp="1"/>
          </p:cNvSpPr>
          <p:nvPr>
            <p:ph idx="1"/>
          </p:nvPr>
        </p:nvSpPr>
        <p:spPr/>
        <p:txBody>
          <a:bodyPr/>
          <a:lstStyle/>
          <a:p>
            <a:r>
              <a:rPr lang="en-US" dirty="0"/>
              <a:t>p040.v</a:t>
            </a:r>
          </a:p>
        </p:txBody>
      </p:sp>
    </p:spTree>
    <p:extLst>
      <p:ext uri="{BB962C8B-B14F-4D97-AF65-F5344CB8AC3E}">
        <p14:creationId xmlns:p14="http://schemas.microsoft.com/office/powerpoint/2010/main" val="12519944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状态编码</a:t>
            </a:r>
            <a:endParaRPr lang="en-US" dirty="0"/>
          </a:p>
        </p:txBody>
      </p:sp>
      <p:sp>
        <p:nvSpPr>
          <p:cNvPr id="3" name="Content Placeholder 2"/>
          <p:cNvSpPr>
            <a:spLocks noGrp="1"/>
          </p:cNvSpPr>
          <p:nvPr>
            <p:ph idx="1"/>
          </p:nvPr>
        </p:nvSpPr>
        <p:spPr>
          <a:xfrm>
            <a:off x="628650" y="1321594"/>
            <a:ext cx="7886700" cy="4351338"/>
          </a:xfrm>
        </p:spPr>
        <p:txBody>
          <a:bodyPr>
            <a:normAutofit/>
          </a:bodyPr>
          <a:lstStyle/>
          <a:p>
            <a:r>
              <a:rPr lang="zh-CN" altLang="en-US" sz="2400" dirty="0"/>
              <a:t>常用的编码方式</a:t>
            </a:r>
            <a:endParaRPr lang="en-US" altLang="zh-CN" sz="2400" dirty="0"/>
          </a:p>
          <a:p>
            <a:endParaRPr lang="en-US" sz="2400" dirty="0"/>
          </a:p>
          <a:p>
            <a:r>
              <a:rPr lang="zh-CN" altLang="en-US" sz="2400" dirty="0"/>
              <a:t>顺序编码</a:t>
            </a:r>
            <a:endParaRPr lang="en-US" altLang="zh-CN" sz="2400" dirty="0"/>
          </a:p>
          <a:p>
            <a:r>
              <a:rPr lang="zh-CN" altLang="en-US" sz="2400" dirty="0"/>
              <a:t>格雷编码</a:t>
            </a:r>
            <a:endParaRPr lang="en-US" altLang="zh-CN" sz="2400" dirty="0"/>
          </a:p>
          <a:p>
            <a:r>
              <a:rPr lang="zh-CN" altLang="en-US" sz="2400" dirty="0"/>
              <a:t>约翰逊编码</a:t>
            </a:r>
            <a:endParaRPr lang="en-US" altLang="zh-CN" sz="2400" dirty="0"/>
          </a:p>
          <a:p>
            <a:r>
              <a:rPr lang="zh-CN" altLang="en-US" sz="2400" dirty="0"/>
              <a:t>一位热码</a:t>
            </a:r>
            <a:endParaRPr lang="en-US" sz="2400" dirty="0"/>
          </a:p>
        </p:txBody>
      </p:sp>
      <p:pic>
        <p:nvPicPr>
          <p:cNvPr id="4" name="Picture 3"/>
          <p:cNvPicPr>
            <a:picLocks noChangeAspect="1"/>
          </p:cNvPicPr>
          <p:nvPr/>
        </p:nvPicPr>
        <p:blipFill>
          <a:blip r:embed="rId2"/>
          <a:stretch>
            <a:fillRect/>
          </a:stretch>
        </p:blipFill>
        <p:spPr>
          <a:xfrm>
            <a:off x="190500" y="4072450"/>
            <a:ext cx="8763000" cy="2679700"/>
          </a:xfrm>
          <a:prstGeom prst="rect">
            <a:avLst/>
          </a:prstGeom>
        </p:spPr>
      </p:pic>
    </p:spTree>
    <p:extLst>
      <p:ext uri="{BB962C8B-B14F-4D97-AF65-F5344CB8AC3E}">
        <p14:creationId xmlns:p14="http://schemas.microsoft.com/office/powerpoint/2010/main" val="389006989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状态编码的定义</a:t>
            </a:r>
            <a:endParaRPr lang="en-US" dirty="0"/>
          </a:p>
        </p:txBody>
      </p:sp>
      <p:sp>
        <p:nvSpPr>
          <p:cNvPr id="4" name="Rectangle 3"/>
          <p:cNvSpPr/>
          <p:nvPr/>
        </p:nvSpPr>
        <p:spPr>
          <a:xfrm>
            <a:off x="628651" y="1924774"/>
            <a:ext cx="3869608" cy="4247317"/>
          </a:xfrm>
          <a:prstGeom prst="rect">
            <a:avLst/>
          </a:prstGeom>
        </p:spPr>
        <p:txBody>
          <a:bodyPr wrap="square">
            <a:spAutoFit/>
          </a:bodyPr>
          <a:lstStyle/>
          <a:p>
            <a:r>
              <a:rPr lang="en-US" dirty="0" err="1">
                <a:latin typeface="Helvetica" charset="0"/>
              </a:rPr>
              <a:t>在Verilog语言中，有两种方式可用于定义状态编码，分别用parameter和</a:t>
            </a:r>
            <a:endParaRPr lang="en-US" dirty="0">
              <a:latin typeface="Helvetica" charset="0"/>
            </a:endParaRPr>
          </a:p>
          <a:p>
            <a:r>
              <a:rPr lang="en-US" dirty="0">
                <a:latin typeface="Helvetica" charset="0"/>
              </a:rPr>
              <a:t>'define语句实现，比如要为state0、state1、state2、state3四个</a:t>
            </a:r>
          </a:p>
          <a:p>
            <a:r>
              <a:rPr lang="en-US" dirty="0">
                <a:latin typeface="Helvetica" charset="0"/>
              </a:rPr>
              <a:t>状态定义码字为：00、01、11、10，可采用下面两种方式。</a:t>
            </a:r>
          </a:p>
          <a:p>
            <a:r>
              <a:rPr lang="en-US" dirty="0">
                <a:latin typeface="Helvetica" charset="0"/>
              </a:rPr>
              <a:t>方式1：用parameter参数定义</a:t>
            </a:r>
          </a:p>
          <a:p>
            <a:r>
              <a:rPr lang="en-US" dirty="0">
                <a:latin typeface="Helvetica" charset="0"/>
              </a:rPr>
              <a:t>parameter</a:t>
            </a:r>
          </a:p>
          <a:p>
            <a:r>
              <a:rPr lang="en-US" dirty="0">
                <a:latin typeface="Helvetica" charset="0"/>
              </a:rPr>
              <a:t>state1=2'b00,state2=2'b01,state3=2'b11,state4=2'b10;</a:t>
            </a:r>
          </a:p>
          <a:p>
            <a:r>
              <a:rPr lang="en-US" dirty="0">
                <a:latin typeface="Helvetica" charset="0"/>
              </a:rPr>
              <a:t>……</a:t>
            </a:r>
          </a:p>
          <a:p>
            <a:r>
              <a:rPr lang="en-US" dirty="0">
                <a:latin typeface="Helvetica" charset="0"/>
              </a:rPr>
              <a:t>case(state)</a:t>
            </a:r>
          </a:p>
          <a:p>
            <a:r>
              <a:rPr lang="en-US" dirty="0">
                <a:latin typeface="Helvetica" charset="0"/>
              </a:rPr>
              <a:t>state1: …; //调用</a:t>
            </a:r>
          </a:p>
          <a:p>
            <a:r>
              <a:rPr lang="en-US" dirty="0">
                <a:latin typeface="Helvetica" charset="0"/>
              </a:rPr>
              <a:t>state2: …;</a:t>
            </a:r>
          </a:p>
          <a:p>
            <a:r>
              <a:rPr lang="en-US" dirty="0">
                <a:latin typeface="Helvetica" charset="0"/>
              </a:rPr>
              <a:t>……</a:t>
            </a:r>
            <a:endParaRPr lang="en-US" dirty="0">
              <a:effectLst/>
              <a:latin typeface="Helvetica" charset="0"/>
            </a:endParaRPr>
          </a:p>
        </p:txBody>
      </p:sp>
      <p:sp>
        <p:nvSpPr>
          <p:cNvPr id="5" name="Rectangle 4"/>
          <p:cNvSpPr/>
          <p:nvPr/>
        </p:nvSpPr>
        <p:spPr>
          <a:xfrm>
            <a:off x="4925961" y="779488"/>
            <a:ext cx="3996813" cy="2862322"/>
          </a:xfrm>
          <a:prstGeom prst="rect">
            <a:avLst/>
          </a:prstGeom>
        </p:spPr>
        <p:txBody>
          <a:bodyPr wrap="square">
            <a:spAutoFit/>
          </a:bodyPr>
          <a:lstStyle/>
          <a:p>
            <a:r>
              <a:rPr lang="en-US" dirty="0">
                <a:latin typeface="Helvetica" charset="0"/>
              </a:rPr>
              <a:t>状态编码的定义方式2：用'define语句定义</a:t>
            </a:r>
          </a:p>
          <a:p>
            <a:r>
              <a:rPr lang="en-US" dirty="0">
                <a:latin typeface="Helvetica" charset="0"/>
              </a:rPr>
              <a:t>'define state1 2'b00 //不要加分号“;”</a:t>
            </a:r>
          </a:p>
          <a:p>
            <a:r>
              <a:rPr lang="en-US" dirty="0">
                <a:latin typeface="Helvetica" charset="0"/>
              </a:rPr>
              <a:t>'define state2 2'b01</a:t>
            </a:r>
          </a:p>
          <a:p>
            <a:r>
              <a:rPr lang="en-US" dirty="0">
                <a:latin typeface="Helvetica" charset="0"/>
              </a:rPr>
              <a:t>'define state3 2'b11</a:t>
            </a:r>
          </a:p>
          <a:p>
            <a:r>
              <a:rPr lang="en-US" dirty="0">
                <a:latin typeface="Helvetica" charset="0"/>
              </a:rPr>
              <a:t>'define state4 2'b10</a:t>
            </a:r>
          </a:p>
          <a:p>
            <a:r>
              <a:rPr lang="en-US" dirty="0">
                <a:latin typeface="Helvetica" charset="0"/>
              </a:rPr>
              <a:t>case(state)</a:t>
            </a:r>
          </a:p>
          <a:p>
            <a:r>
              <a:rPr lang="en-US" dirty="0">
                <a:latin typeface="Helvetica" charset="0"/>
              </a:rPr>
              <a:t>'state1: …; //调用，不要漏掉符号“'”</a:t>
            </a:r>
          </a:p>
          <a:p>
            <a:r>
              <a:rPr lang="en-US" dirty="0">
                <a:latin typeface="Helvetica" charset="0"/>
              </a:rPr>
              <a:t>'state2: …;</a:t>
            </a:r>
          </a:p>
          <a:p>
            <a:r>
              <a:rPr lang="en-US" dirty="0">
                <a:latin typeface="Helvetica" charset="0"/>
              </a:rPr>
              <a:t>……</a:t>
            </a:r>
            <a:endParaRPr lang="en-US" dirty="0">
              <a:effectLst/>
              <a:latin typeface="Helvetica" charset="0"/>
            </a:endParaRPr>
          </a:p>
        </p:txBody>
      </p:sp>
      <p:sp>
        <p:nvSpPr>
          <p:cNvPr id="6" name="TextBox 5"/>
          <p:cNvSpPr txBox="1"/>
          <p:nvPr/>
        </p:nvSpPr>
        <p:spPr>
          <a:xfrm>
            <a:off x="4925961" y="3937819"/>
            <a:ext cx="3996813" cy="1754326"/>
          </a:xfrm>
          <a:prstGeom prst="rect">
            <a:avLst/>
          </a:prstGeom>
          <a:noFill/>
        </p:spPr>
        <p:txBody>
          <a:bodyPr wrap="square" rtlCol="0">
            <a:spAutoFit/>
          </a:bodyPr>
          <a:lstStyle/>
          <a:p>
            <a:r>
              <a:rPr lang="zh-CN" altLang="en-US" dirty="0"/>
              <a:t>要注意两种方式定义与调用时的区别，一般情况下，更倾向于采用方式</a:t>
            </a:r>
            <a:r>
              <a:rPr lang="en-US" altLang="zh-CN" dirty="0"/>
              <a:t>1</a:t>
            </a:r>
            <a:r>
              <a:rPr lang="zh-CN" altLang="en-US" dirty="0"/>
              <a:t>来定义状态编码。一般使用</a:t>
            </a:r>
            <a:r>
              <a:rPr lang="en-US" altLang="zh-CN" dirty="0"/>
              <a:t>case</a:t>
            </a:r>
            <a:r>
              <a:rPr lang="zh-CN" altLang="en-US" dirty="0"/>
              <a:t>，</a:t>
            </a:r>
            <a:r>
              <a:rPr lang="en-US" altLang="zh-CN" dirty="0" err="1"/>
              <a:t>casez</a:t>
            </a:r>
            <a:r>
              <a:rPr lang="zh-CN" altLang="en-US" dirty="0"/>
              <a:t>和</a:t>
            </a:r>
            <a:r>
              <a:rPr lang="en-US" altLang="zh-CN" dirty="0" err="1"/>
              <a:t>casex</a:t>
            </a:r>
            <a:r>
              <a:rPr lang="zh-CN" altLang="en-US" dirty="0"/>
              <a:t>语句来描述状态之间的转换，用</a:t>
            </a:r>
            <a:r>
              <a:rPr lang="en-US" altLang="zh-CN" dirty="0"/>
              <a:t>case</a:t>
            </a:r>
            <a:r>
              <a:rPr lang="zh-CN" altLang="en-US" dirty="0"/>
              <a:t>语句表述比用</a:t>
            </a:r>
            <a:r>
              <a:rPr lang="en-US" altLang="zh-CN" dirty="0"/>
              <a:t>if-else</a:t>
            </a:r>
            <a:r>
              <a:rPr lang="zh-CN" altLang="en-US" dirty="0"/>
              <a:t>语句更加清晰明了</a:t>
            </a:r>
            <a:endParaRPr lang="en-US" dirty="0"/>
          </a:p>
        </p:txBody>
      </p:sp>
    </p:spTree>
    <p:extLst>
      <p:ext uri="{BB962C8B-B14F-4D97-AF65-F5344CB8AC3E}">
        <p14:creationId xmlns:p14="http://schemas.microsoft.com/office/powerpoint/2010/main" val="327565884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有限状态机设计要点</a:t>
            </a:r>
            <a:endParaRPr lang="en-US" dirty="0"/>
          </a:p>
        </p:txBody>
      </p:sp>
      <p:sp>
        <p:nvSpPr>
          <p:cNvPr id="3" name="Content Placeholder 2"/>
          <p:cNvSpPr>
            <a:spLocks noGrp="1"/>
          </p:cNvSpPr>
          <p:nvPr>
            <p:ph idx="1"/>
          </p:nvPr>
        </p:nvSpPr>
        <p:spPr/>
        <p:txBody>
          <a:bodyPr/>
          <a:lstStyle/>
          <a:p>
            <a:r>
              <a:rPr lang="en-US" altLang="zh-CN" dirty="0"/>
              <a:t>1.</a:t>
            </a:r>
            <a:r>
              <a:rPr lang="zh-CN" altLang="en-US" dirty="0"/>
              <a:t> 起始状态的选择：起始状态是指电路复位后所处的状态，选择一个合理的起始状态将使整个系统简洁，高效。多数</a:t>
            </a:r>
            <a:r>
              <a:rPr lang="en-US" altLang="zh-CN" dirty="0"/>
              <a:t>EDA</a:t>
            </a:r>
            <a:r>
              <a:rPr lang="zh-CN" altLang="en-US" dirty="0"/>
              <a:t>软件会自动为基于状态机的设计选择一个最佳的起始状态。</a:t>
            </a:r>
            <a:endParaRPr lang="en-US" altLang="zh-CN" dirty="0"/>
          </a:p>
          <a:p>
            <a:r>
              <a:rPr lang="en-US" altLang="zh-CN" dirty="0"/>
              <a:t>2.</a:t>
            </a:r>
            <a:r>
              <a:rPr lang="zh-CN" altLang="en-US" dirty="0"/>
              <a:t> 有限状态机的同步复位</a:t>
            </a:r>
            <a:endParaRPr lang="en-US" altLang="zh-CN" dirty="0"/>
          </a:p>
          <a:p>
            <a:r>
              <a:rPr lang="en-US" altLang="zh-CN" dirty="0"/>
              <a:t>2.</a:t>
            </a:r>
            <a:r>
              <a:rPr lang="zh-CN" altLang="en-US" dirty="0"/>
              <a:t> 有限状态机的异步复位</a:t>
            </a:r>
            <a:endParaRPr lang="en-US" altLang="zh-CN" dirty="0"/>
          </a:p>
          <a:p>
            <a:endParaRPr lang="en-US" altLang="zh-CN" dirty="0"/>
          </a:p>
          <a:p>
            <a:endParaRPr lang="en-US" dirty="0"/>
          </a:p>
        </p:txBody>
      </p:sp>
    </p:spTree>
    <p:extLst>
      <p:ext uri="{BB962C8B-B14F-4D97-AF65-F5344CB8AC3E}">
        <p14:creationId xmlns:p14="http://schemas.microsoft.com/office/powerpoint/2010/main" val="215851106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多余状态的处理</a:t>
            </a:r>
            <a:endParaRPr lang="en-US" dirty="0"/>
          </a:p>
        </p:txBody>
      </p:sp>
      <p:sp>
        <p:nvSpPr>
          <p:cNvPr id="3" name="Content Placeholder 2"/>
          <p:cNvSpPr>
            <a:spLocks noGrp="1"/>
          </p:cNvSpPr>
          <p:nvPr>
            <p:ph idx="1"/>
          </p:nvPr>
        </p:nvSpPr>
        <p:spPr/>
        <p:txBody>
          <a:bodyPr/>
          <a:lstStyle/>
          <a:p>
            <a:r>
              <a:rPr lang="zh-CN" altLang="en-US" dirty="0"/>
              <a:t>一般有如下两种处理多余状态的方法：</a:t>
            </a:r>
            <a:endParaRPr lang="en-US" altLang="zh-CN" dirty="0"/>
          </a:p>
          <a:p>
            <a:r>
              <a:rPr lang="zh-CN" altLang="en-US" dirty="0"/>
              <a:t>（</a:t>
            </a:r>
            <a:r>
              <a:rPr lang="en-US" altLang="zh-CN" dirty="0"/>
              <a:t>1</a:t>
            </a:r>
            <a:r>
              <a:rPr lang="zh-CN" altLang="en-US" dirty="0"/>
              <a:t>）在</a:t>
            </a:r>
            <a:r>
              <a:rPr lang="en-US" altLang="zh-CN" dirty="0"/>
              <a:t>case</a:t>
            </a:r>
            <a:r>
              <a:rPr lang="zh-CN" altLang="en-US" dirty="0"/>
              <a:t>语句中使用</a:t>
            </a:r>
            <a:r>
              <a:rPr lang="en-US" altLang="zh-CN" dirty="0"/>
              <a:t>default</a:t>
            </a:r>
            <a:r>
              <a:rPr lang="zh-CN" altLang="en-US" dirty="0"/>
              <a:t>分支决定如果进入无效状态所采取的措施；</a:t>
            </a:r>
            <a:endParaRPr lang="en-US" altLang="zh-CN" dirty="0"/>
          </a:p>
          <a:p>
            <a:r>
              <a:rPr lang="zh-CN" altLang="en-US" dirty="0"/>
              <a:t>（</a:t>
            </a:r>
            <a:r>
              <a:rPr lang="en-US" altLang="zh-CN" dirty="0"/>
              <a:t>2</a:t>
            </a:r>
            <a:r>
              <a:rPr lang="zh-CN" altLang="en-US" dirty="0"/>
              <a:t>）编写必要的</a:t>
            </a:r>
            <a:r>
              <a:rPr lang="en-US" altLang="zh-CN" dirty="0"/>
              <a:t>Verilog</a:t>
            </a:r>
            <a:r>
              <a:rPr lang="zh-CN" altLang="en-US" dirty="0"/>
              <a:t>源代码明确定义进入无效状态所采取的行为。</a:t>
            </a:r>
            <a:endParaRPr lang="en-US" dirty="0"/>
          </a:p>
        </p:txBody>
      </p:sp>
    </p:spTree>
    <p:extLst>
      <p:ext uri="{BB962C8B-B14F-4D97-AF65-F5344CB8AC3E}">
        <p14:creationId xmlns:p14="http://schemas.microsoft.com/office/powerpoint/2010/main" val="358558154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126</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基本时序电路设计</a:t>
            </a:r>
            <a:endParaRPr kumimoji="1" lang="zh-CN" altLang="en-US" dirty="0"/>
          </a:p>
        </p:txBody>
      </p:sp>
      <p:sp>
        <p:nvSpPr>
          <p:cNvPr id="3" name="Content Placeholder 2"/>
          <p:cNvSpPr>
            <a:spLocks noGrp="1"/>
          </p:cNvSpPr>
          <p:nvPr>
            <p:ph idx="1"/>
          </p:nvPr>
        </p:nvSpPr>
        <p:spPr/>
        <p:txBody>
          <a:bodyPr>
            <a:normAutofit/>
          </a:bodyPr>
          <a:lstStyle/>
          <a:p>
            <a:r>
              <a:rPr lang="en-US" dirty="0" err="1"/>
              <a:t>基本D触发器的Verilog描述</a:t>
            </a:r>
            <a:r>
              <a:rPr lang="zh-CN" altLang="en-US" dirty="0"/>
              <a:t> </a:t>
            </a:r>
            <a:r>
              <a:rPr lang="en-US" altLang="zh-CN" dirty="0"/>
              <a:t>p008.v</a:t>
            </a:r>
            <a:endParaRPr lang="en-US" dirty="0"/>
          </a:p>
          <a:p>
            <a:r>
              <a:rPr lang="en-US" dirty="0"/>
              <a:t>module </a:t>
            </a:r>
            <a:r>
              <a:rPr lang="en-US" dirty="0" err="1"/>
              <a:t>dff</a:t>
            </a:r>
            <a:r>
              <a:rPr lang="en-US" dirty="0"/>
              <a:t>(</a:t>
            </a:r>
            <a:r>
              <a:rPr lang="en-US" dirty="0" err="1"/>
              <a:t>q,d,clk</a:t>
            </a:r>
            <a:r>
              <a:rPr lang="en-US" dirty="0"/>
              <a:t>);</a:t>
            </a:r>
          </a:p>
          <a:p>
            <a:r>
              <a:rPr lang="en-US" dirty="0"/>
              <a:t>input </a:t>
            </a:r>
            <a:r>
              <a:rPr lang="en-US" dirty="0" err="1"/>
              <a:t>d,clk</a:t>
            </a:r>
            <a:r>
              <a:rPr lang="en-US" dirty="0"/>
              <a:t>;</a:t>
            </a:r>
          </a:p>
          <a:p>
            <a:r>
              <a:rPr lang="en-US" dirty="0"/>
              <a:t>output </a:t>
            </a:r>
            <a:r>
              <a:rPr lang="en-US" dirty="0" err="1"/>
              <a:t>reg</a:t>
            </a:r>
            <a:r>
              <a:rPr lang="en-US" dirty="0"/>
              <a:t> q;</a:t>
            </a:r>
          </a:p>
          <a:p>
            <a:r>
              <a:rPr lang="en-US" dirty="0"/>
              <a:t>always @(</a:t>
            </a:r>
            <a:r>
              <a:rPr lang="en-US" dirty="0" err="1"/>
              <a:t>posedge</a:t>
            </a:r>
            <a:r>
              <a:rPr lang="en-US" dirty="0"/>
              <a:t> </a:t>
            </a:r>
            <a:r>
              <a:rPr lang="en-US" dirty="0" err="1"/>
              <a:t>clk</a:t>
            </a:r>
            <a:r>
              <a:rPr lang="en-US" dirty="0"/>
              <a:t>)</a:t>
            </a:r>
          </a:p>
          <a:p>
            <a:r>
              <a:rPr lang="en-US" dirty="0"/>
              <a:t>begin</a:t>
            </a:r>
          </a:p>
          <a:p>
            <a:r>
              <a:rPr lang="en-US" dirty="0"/>
              <a:t>q&lt;=d;</a:t>
            </a:r>
          </a:p>
          <a:p>
            <a:r>
              <a:rPr lang="en-US" dirty="0"/>
              <a:t>end</a:t>
            </a:r>
          </a:p>
          <a:p>
            <a:r>
              <a:rPr lang="en-US" dirty="0" err="1"/>
              <a:t>endmodule</a:t>
            </a:r>
            <a:endParaRPr lang="en-US" dirty="0"/>
          </a:p>
          <a:p>
            <a:endParaRPr kumimoji="1" lang="zh-CN" altLang="en-US" dirty="0"/>
          </a:p>
        </p:txBody>
      </p:sp>
    </p:spTree>
    <p:extLst>
      <p:ext uri="{BB962C8B-B14F-4D97-AF65-F5344CB8AC3E}">
        <p14:creationId xmlns:p14="http://schemas.microsoft.com/office/powerpoint/2010/main" val="2920783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基本时序电路设计</a:t>
            </a:r>
            <a:r>
              <a:rPr lang="en-US" altLang="zh-CN" dirty="0"/>
              <a:t>p009.v</a:t>
            </a:r>
            <a:endParaRPr kumimoji="1" lang="zh-CN" altLang="en-US" dirty="0"/>
          </a:p>
        </p:txBody>
      </p:sp>
      <p:sp>
        <p:nvSpPr>
          <p:cNvPr id="3" name="Content Placeholder 2"/>
          <p:cNvSpPr>
            <a:spLocks noGrp="1"/>
          </p:cNvSpPr>
          <p:nvPr>
            <p:ph idx="1"/>
          </p:nvPr>
        </p:nvSpPr>
        <p:spPr/>
        <p:txBody>
          <a:bodyPr>
            <a:normAutofit fontScale="92500" lnSpcReduction="10000"/>
          </a:bodyPr>
          <a:lstStyle/>
          <a:p>
            <a:r>
              <a:rPr lang="en-US" dirty="0"/>
              <a:t>带同步清0/同步置1（低电平有效）的D触发器</a:t>
            </a:r>
          </a:p>
          <a:p>
            <a:r>
              <a:rPr lang="en-US" dirty="0"/>
              <a:t>module </a:t>
            </a:r>
            <a:r>
              <a:rPr lang="en-US" dirty="0" err="1"/>
              <a:t>dff_syn</a:t>
            </a:r>
            <a:r>
              <a:rPr lang="en-US" dirty="0"/>
              <a:t>(</a:t>
            </a:r>
            <a:r>
              <a:rPr lang="en-US" dirty="0" err="1"/>
              <a:t>q,qn,d,clk,set,reset</a:t>
            </a:r>
            <a:r>
              <a:rPr lang="en-US" dirty="0"/>
              <a:t>);</a:t>
            </a:r>
          </a:p>
          <a:p>
            <a:r>
              <a:rPr lang="en-US" dirty="0"/>
              <a:t>input </a:t>
            </a:r>
            <a:r>
              <a:rPr lang="en-US" dirty="0" err="1"/>
              <a:t>d,clk,set,reset</a:t>
            </a:r>
            <a:r>
              <a:rPr lang="en-US" dirty="0"/>
              <a:t>; output </a:t>
            </a:r>
            <a:r>
              <a:rPr lang="en-US" dirty="0" err="1"/>
              <a:t>reg</a:t>
            </a:r>
            <a:r>
              <a:rPr lang="en-US" dirty="0"/>
              <a:t> </a:t>
            </a:r>
            <a:r>
              <a:rPr lang="en-US" dirty="0" err="1"/>
              <a:t>q,qn</a:t>
            </a:r>
            <a:r>
              <a:rPr lang="en-US" dirty="0"/>
              <a:t>;</a:t>
            </a:r>
          </a:p>
          <a:p>
            <a:r>
              <a:rPr lang="en-US" dirty="0"/>
              <a:t>always @(</a:t>
            </a:r>
            <a:r>
              <a:rPr lang="en-US" dirty="0" err="1"/>
              <a:t>posedge</a:t>
            </a:r>
            <a:r>
              <a:rPr lang="en-US" dirty="0"/>
              <a:t> </a:t>
            </a:r>
            <a:r>
              <a:rPr lang="en-US" dirty="0" err="1"/>
              <a:t>clk</a:t>
            </a:r>
            <a:r>
              <a:rPr lang="en-US" dirty="0"/>
              <a:t>)</a:t>
            </a:r>
          </a:p>
          <a:p>
            <a:r>
              <a:rPr lang="en-US" dirty="0"/>
              <a:t>begin</a:t>
            </a:r>
          </a:p>
          <a:p>
            <a:r>
              <a:rPr lang="en-US" dirty="0"/>
              <a:t>if(~reset) begin q&lt;=1'b0;qn&lt;=1'b1;end</a:t>
            </a:r>
          </a:p>
          <a:p>
            <a:r>
              <a:rPr lang="en-US" dirty="0"/>
              <a:t>//同步清0，低电平有效</a:t>
            </a:r>
          </a:p>
          <a:p>
            <a:r>
              <a:rPr lang="en-US" dirty="0"/>
              <a:t>else if(~set) begin q&lt;=1'b1;qn&lt;=1'b0;end</a:t>
            </a:r>
          </a:p>
          <a:p>
            <a:r>
              <a:rPr lang="en-US" dirty="0"/>
              <a:t>//同步置1，低电平有效</a:t>
            </a:r>
          </a:p>
          <a:p>
            <a:r>
              <a:rPr lang="en-US" dirty="0"/>
              <a:t>else begin q&lt;=d; </a:t>
            </a:r>
            <a:r>
              <a:rPr lang="en-US" dirty="0" err="1"/>
              <a:t>qn</a:t>
            </a:r>
            <a:r>
              <a:rPr lang="en-US" dirty="0"/>
              <a:t>&lt;=~d; end</a:t>
            </a:r>
          </a:p>
          <a:p>
            <a:r>
              <a:rPr lang="en-US" dirty="0"/>
              <a:t>end</a:t>
            </a:r>
          </a:p>
          <a:p>
            <a:r>
              <a:rPr lang="en-US" dirty="0" err="1"/>
              <a:t>endmodule</a:t>
            </a:r>
            <a:endParaRPr lang="en-US" dirty="0"/>
          </a:p>
        </p:txBody>
      </p:sp>
    </p:spTree>
    <p:extLst>
      <p:ext uri="{BB962C8B-B14F-4D97-AF65-F5344CB8AC3E}">
        <p14:creationId xmlns:p14="http://schemas.microsoft.com/office/powerpoint/2010/main" val="1608331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基本时序电路设计</a:t>
            </a:r>
            <a:r>
              <a:rPr lang="en-US" altLang="zh-CN" dirty="0"/>
              <a:t>p010.v</a:t>
            </a:r>
            <a:endParaRPr kumimoji="1" lang="zh-CN" altLang="en-US" dirty="0"/>
          </a:p>
        </p:txBody>
      </p:sp>
      <p:sp>
        <p:nvSpPr>
          <p:cNvPr id="3" name="Content Placeholder 2"/>
          <p:cNvSpPr>
            <a:spLocks noGrp="1"/>
          </p:cNvSpPr>
          <p:nvPr>
            <p:ph idx="1"/>
          </p:nvPr>
        </p:nvSpPr>
        <p:spPr/>
        <p:txBody>
          <a:bodyPr>
            <a:normAutofit fontScale="85000" lnSpcReduction="20000"/>
          </a:bodyPr>
          <a:lstStyle/>
          <a:p>
            <a:r>
              <a:rPr lang="en-US" dirty="0"/>
              <a:t>带异步清0/异步置1（低电平有效）的D触发器</a:t>
            </a:r>
          </a:p>
          <a:p>
            <a:r>
              <a:rPr lang="en-US" dirty="0"/>
              <a:t>module </a:t>
            </a:r>
            <a:r>
              <a:rPr lang="en-US" dirty="0" err="1"/>
              <a:t>dff_asyn</a:t>
            </a:r>
            <a:r>
              <a:rPr lang="en-US" dirty="0"/>
              <a:t>(</a:t>
            </a:r>
            <a:r>
              <a:rPr lang="en-US" dirty="0" err="1"/>
              <a:t>q,qn,d,clk,set,reset</a:t>
            </a:r>
            <a:r>
              <a:rPr lang="en-US" dirty="0"/>
              <a:t>);</a:t>
            </a:r>
          </a:p>
          <a:p>
            <a:r>
              <a:rPr lang="en-US" dirty="0"/>
              <a:t>input </a:t>
            </a:r>
            <a:r>
              <a:rPr lang="en-US" dirty="0" err="1"/>
              <a:t>d,clk,set,reset</a:t>
            </a:r>
            <a:r>
              <a:rPr lang="en-US" dirty="0"/>
              <a:t>; output </a:t>
            </a:r>
            <a:r>
              <a:rPr lang="en-US" dirty="0" err="1"/>
              <a:t>reg</a:t>
            </a:r>
            <a:r>
              <a:rPr lang="en-US" dirty="0"/>
              <a:t> </a:t>
            </a:r>
            <a:r>
              <a:rPr lang="en-US" dirty="0" err="1"/>
              <a:t>q,qn</a:t>
            </a:r>
            <a:r>
              <a:rPr lang="en-US" dirty="0"/>
              <a:t>;</a:t>
            </a:r>
          </a:p>
          <a:p>
            <a:r>
              <a:rPr lang="en-US" dirty="0"/>
              <a:t>always @(</a:t>
            </a:r>
            <a:r>
              <a:rPr lang="en-US" dirty="0" err="1"/>
              <a:t>posedge</a:t>
            </a:r>
            <a:r>
              <a:rPr lang="en-US" dirty="0"/>
              <a:t> </a:t>
            </a:r>
            <a:r>
              <a:rPr lang="en-US" dirty="0" err="1"/>
              <a:t>clk</a:t>
            </a:r>
            <a:r>
              <a:rPr lang="en-US" dirty="0"/>
              <a:t> or </a:t>
            </a:r>
            <a:r>
              <a:rPr lang="en-US" dirty="0" err="1"/>
              <a:t>negedge</a:t>
            </a:r>
            <a:r>
              <a:rPr lang="en-US" dirty="0"/>
              <a:t> set or </a:t>
            </a:r>
            <a:r>
              <a:rPr lang="en-US" dirty="0" err="1"/>
              <a:t>negedge</a:t>
            </a:r>
            <a:endParaRPr lang="en-US" dirty="0"/>
          </a:p>
          <a:p>
            <a:r>
              <a:rPr lang="en-US" dirty="0"/>
              <a:t>reset)</a:t>
            </a:r>
          </a:p>
          <a:p>
            <a:r>
              <a:rPr lang="en-US" dirty="0"/>
              <a:t>begin</a:t>
            </a:r>
          </a:p>
          <a:p>
            <a:r>
              <a:rPr lang="en-US" dirty="0"/>
              <a:t>if(~reset) begin q&lt;=1'b0;qn&lt;=1'b1; end</a:t>
            </a:r>
          </a:p>
          <a:p>
            <a:r>
              <a:rPr lang="en-US" dirty="0"/>
              <a:t>//异步清0，低电平有效</a:t>
            </a:r>
          </a:p>
          <a:p>
            <a:r>
              <a:rPr lang="en-US" dirty="0"/>
              <a:t>else if(~set) begin q&lt;=1'b1;qn&lt;=1'b0; end</a:t>
            </a:r>
          </a:p>
          <a:p>
            <a:r>
              <a:rPr lang="en-US" dirty="0"/>
              <a:t>//异步置1，低电平有效</a:t>
            </a:r>
          </a:p>
          <a:p>
            <a:r>
              <a:rPr lang="en-US" dirty="0"/>
              <a:t>else begin q&lt;=</a:t>
            </a:r>
            <a:r>
              <a:rPr lang="en-US" dirty="0" err="1"/>
              <a:t>d;qn</a:t>
            </a:r>
            <a:r>
              <a:rPr lang="en-US" dirty="0"/>
              <a:t>&lt;=~d; end</a:t>
            </a:r>
          </a:p>
          <a:p>
            <a:r>
              <a:rPr lang="en-US" dirty="0"/>
              <a:t>end</a:t>
            </a:r>
          </a:p>
          <a:p>
            <a:r>
              <a:rPr lang="en-US" dirty="0" err="1"/>
              <a:t>endmodule</a:t>
            </a:r>
            <a:endParaRPr lang="en-US" dirty="0"/>
          </a:p>
        </p:txBody>
      </p:sp>
    </p:spTree>
    <p:extLst>
      <p:ext uri="{BB962C8B-B14F-4D97-AF65-F5344CB8AC3E}">
        <p14:creationId xmlns:p14="http://schemas.microsoft.com/office/powerpoint/2010/main" val="241065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基本时序电路设计</a:t>
            </a:r>
            <a:r>
              <a:rPr lang="en-US" altLang="zh-CN" dirty="0"/>
              <a:t>p011.v</a:t>
            </a:r>
            <a:endParaRPr kumimoji="1" lang="zh-CN" altLang="en-US" dirty="0"/>
          </a:p>
        </p:txBody>
      </p:sp>
      <p:sp>
        <p:nvSpPr>
          <p:cNvPr id="3" name="Content Placeholder 2"/>
          <p:cNvSpPr>
            <a:spLocks noGrp="1"/>
          </p:cNvSpPr>
          <p:nvPr>
            <p:ph idx="1"/>
          </p:nvPr>
        </p:nvSpPr>
        <p:spPr/>
        <p:txBody>
          <a:bodyPr>
            <a:normAutofit/>
          </a:bodyPr>
          <a:lstStyle/>
          <a:p>
            <a:r>
              <a:rPr lang="en-US" dirty="0"/>
              <a:t>4位二进制加法计数器</a:t>
            </a:r>
          </a:p>
          <a:p>
            <a:r>
              <a:rPr lang="en-US" dirty="0"/>
              <a:t>module count4(</a:t>
            </a:r>
            <a:r>
              <a:rPr lang="en-US" dirty="0" err="1"/>
              <a:t>out,reset,clk</a:t>
            </a:r>
            <a:r>
              <a:rPr lang="en-US" dirty="0"/>
              <a:t>);</a:t>
            </a:r>
          </a:p>
          <a:p>
            <a:r>
              <a:rPr lang="en-US" dirty="0"/>
              <a:t>input </a:t>
            </a:r>
            <a:r>
              <a:rPr lang="en-US" dirty="0" err="1"/>
              <a:t>reset,clk</a:t>
            </a:r>
            <a:r>
              <a:rPr lang="en-US" dirty="0"/>
              <a:t>;</a:t>
            </a:r>
          </a:p>
          <a:p>
            <a:r>
              <a:rPr lang="en-US" dirty="0"/>
              <a:t>output </a:t>
            </a:r>
            <a:r>
              <a:rPr lang="en-US" dirty="0" err="1"/>
              <a:t>reg</a:t>
            </a:r>
            <a:r>
              <a:rPr lang="en-US" dirty="0"/>
              <a:t>[3:0] out;</a:t>
            </a:r>
          </a:p>
          <a:p>
            <a:r>
              <a:rPr lang="en-US" dirty="0"/>
              <a:t>always @(</a:t>
            </a:r>
            <a:r>
              <a:rPr lang="en-US" dirty="0" err="1"/>
              <a:t>posedge</a:t>
            </a:r>
            <a:r>
              <a:rPr lang="en-US" dirty="0"/>
              <a:t> </a:t>
            </a:r>
            <a:r>
              <a:rPr lang="en-US" dirty="0" err="1"/>
              <a:t>clk</a:t>
            </a:r>
            <a:r>
              <a:rPr lang="en-US" dirty="0"/>
              <a:t>)</a:t>
            </a:r>
          </a:p>
          <a:p>
            <a:r>
              <a:rPr lang="en-US" dirty="0"/>
              <a:t>begin</a:t>
            </a:r>
          </a:p>
          <a:p>
            <a:r>
              <a:rPr lang="en-US" dirty="0"/>
              <a:t>if(reset) out&lt;=0; //同步复位</a:t>
            </a:r>
          </a:p>
          <a:p>
            <a:r>
              <a:rPr lang="en-US" dirty="0"/>
              <a:t>else out&lt;=out+1; //计数</a:t>
            </a:r>
          </a:p>
          <a:p>
            <a:r>
              <a:rPr lang="en-US" dirty="0"/>
              <a:t>end</a:t>
            </a:r>
          </a:p>
          <a:p>
            <a:r>
              <a:rPr lang="en-US" dirty="0" err="1"/>
              <a:t>endmodule</a:t>
            </a:r>
            <a:endParaRPr lang="en-US" dirty="0"/>
          </a:p>
          <a:p>
            <a:endParaRPr kumimoji="1" lang="zh-CN" altLang="en-US" dirty="0"/>
          </a:p>
        </p:txBody>
      </p:sp>
    </p:spTree>
    <p:extLst>
      <p:ext uri="{BB962C8B-B14F-4D97-AF65-F5344CB8AC3E}">
        <p14:creationId xmlns:p14="http://schemas.microsoft.com/office/powerpoint/2010/main" val="1688047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基本时序电路设计</a:t>
            </a:r>
            <a:r>
              <a:rPr lang="en-US" altLang="zh-CN" dirty="0"/>
              <a:t>p012.v</a:t>
            </a:r>
            <a:endParaRPr kumimoji="1" lang="zh-CN" altLang="en-US" dirty="0"/>
          </a:p>
        </p:txBody>
      </p:sp>
      <p:sp>
        <p:nvSpPr>
          <p:cNvPr id="3" name="Content Placeholder 2"/>
          <p:cNvSpPr>
            <a:spLocks noGrp="1"/>
          </p:cNvSpPr>
          <p:nvPr>
            <p:ph idx="1"/>
          </p:nvPr>
        </p:nvSpPr>
        <p:spPr/>
        <p:txBody>
          <a:bodyPr>
            <a:normAutofit fontScale="77500" lnSpcReduction="20000"/>
          </a:bodyPr>
          <a:lstStyle/>
          <a:p>
            <a:r>
              <a:rPr lang="zh-CN" altLang="en-US" dirty="0"/>
              <a:t>十</a:t>
            </a:r>
            <a:r>
              <a:rPr lang="en-US" dirty="0"/>
              <a:t>进制加法计数器</a:t>
            </a:r>
          </a:p>
          <a:p>
            <a:r>
              <a:rPr kumimoji="1" lang="en-US" altLang="zh-CN" dirty="0"/>
              <a:t>module count10(</a:t>
            </a:r>
            <a:r>
              <a:rPr kumimoji="1" lang="en-US" altLang="zh-CN" dirty="0" err="1"/>
              <a:t>cout,qout,reset,clk</a:t>
            </a:r>
            <a:r>
              <a:rPr kumimoji="1" lang="en-US" altLang="zh-CN" dirty="0"/>
              <a:t>);</a:t>
            </a:r>
          </a:p>
          <a:p>
            <a:r>
              <a:rPr kumimoji="1" lang="en-US" altLang="zh-CN" dirty="0"/>
              <a:t>	input </a:t>
            </a:r>
            <a:r>
              <a:rPr kumimoji="1" lang="en-US" altLang="zh-CN" dirty="0" err="1"/>
              <a:t>reset,clk</a:t>
            </a:r>
            <a:r>
              <a:rPr kumimoji="1" lang="en-US" altLang="zh-CN" dirty="0"/>
              <a:t>;</a:t>
            </a:r>
          </a:p>
          <a:p>
            <a:r>
              <a:rPr kumimoji="1" lang="en-US" altLang="zh-CN" dirty="0"/>
              <a:t>	output </a:t>
            </a:r>
            <a:r>
              <a:rPr kumimoji="1" lang="en-US" altLang="zh-CN" dirty="0" err="1"/>
              <a:t>reg</a:t>
            </a:r>
            <a:r>
              <a:rPr kumimoji="1" lang="en-US" altLang="zh-CN" dirty="0"/>
              <a:t>[3:0] </a:t>
            </a:r>
            <a:r>
              <a:rPr kumimoji="1" lang="en-US" altLang="zh-CN" dirty="0" err="1"/>
              <a:t>qout</a:t>
            </a:r>
            <a:r>
              <a:rPr kumimoji="1" lang="en-US" altLang="zh-CN" dirty="0"/>
              <a:t>;</a:t>
            </a:r>
          </a:p>
          <a:p>
            <a:r>
              <a:rPr kumimoji="1" lang="en-US" altLang="zh-CN" dirty="0"/>
              <a:t>	output </a:t>
            </a:r>
            <a:r>
              <a:rPr kumimoji="1" lang="en-US" altLang="zh-CN" dirty="0" err="1"/>
              <a:t>cout</a:t>
            </a:r>
            <a:r>
              <a:rPr kumimoji="1" lang="en-US" altLang="zh-CN" dirty="0"/>
              <a:t>;	always @(</a:t>
            </a:r>
            <a:r>
              <a:rPr kumimoji="1" lang="en-US" altLang="zh-CN" dirty="0" err="1"/>
              <a:t>posedge</a:t>
            </a:r>
            <a:r>
              <a:rPr kumimoji="1" lang="en-US" altLang="zh-CN" dirty="0"/>
              <a:t> </a:t>
            </a:r>
            <a:r>
              <a:rPr kumimoji="1" lang="en-US" altLang="zh-CN" dirty="0" err="1"/>
              <a:t>clk</a:t>
            </a:r>
            <a:r>
              <a:rPr kumimoji="1" lang="en-US" altLang="zh-CN" dirty="0"/>
              <a:t>)</a:t>
            </a:r>
          </a:p>
          <a:p>
            <a:r>
              <a:rPr kumimoji="1" lang="en-US" altLang="zh-CN" dirty="0"/>
              <a:t>	begin</a:t>
            </a:r>
          </a:p>
          <a:p>
            <a:r>
              <a:rPr kumimoji="1" lang="en-US" altLang="zh-CN" dirty="0"/>
              <a:t>		if(reset)</a:t>
            </a:r>
          </a:p>
          <a:p>
            <a:r>
              <a:rPr kumimoji="1" lang="en-US" altLang="zh-CN" dirty="0"/>
              <a:t>			</a:t>
            </a:r>
            <a:r>
              <a:rPr kumimoji="1" lang="en-US" altLang="zh-CN" dirty="0" err="1"/>
              <a:t>qout</a:t>
            </a:r>
            <a:r>
              <a:rPr kumimoji="1" lang="en-US" altLang="zh-CN" dirty="0"/>
              <a:t>&lt;=0;</a:t>
            </a:r>
          </a:p>
          <a:p>
            <a:r>
              <a:rPr kumimoji="1" lang="en-US" altLang="zh-CN" dirty="0"/>
              <a:t>		else if (</a:t>
            </a:r>
            <a:r>
              <a:rPr kumimoji="1" lang="en-US" altLang="zh-CN" dirty="0" err="1"/>
              <a:t>qout</a:t>
            </a:r>
            <a:r>
              <a:rPr kumimoji="1" lang="en-US" altLang="zh-CN" dirty="0"/>
              <a:t>&lt;9)</a:t>
            </a:r>
          </a:p>
          <a:p>
            <a:r>
              <a:rPr kumimoji="1" lang="en-US" altLang="zh-CN" dirty="0"/>
              <a:t>			</a:t>
            </a:r>
            <a:r>
              <a:rPr kumimoji="1" lang="en-US" altLang="zh-CN" dirty="0" err="1"/>
              <a:t>qout</a:t>
            </a:r>
            <a:r>
              <a:rPr kumimoji="1" lang="en-US" altLang="zh-CN" dirty="0"/>
              <a:t>&lt;=qout+1;</a:t>
            </a:r>
          </a:p>
          <a:p>
            <a:r>
              <a:rPr kumimoji="1" lang="en-US" altLang="zh-CN" dirty="0"/>
              <a:t>		else</a:t>
            </a:r>
          </a:p>
          <a:p>
            <a:r>
              <a:rPr kumimoji="1" lang="en-US" altLang="zh-CN" dirty="0"/>
              <a:t>			</a:t>
            </a:r>
            <a:r>
              <a:rPr kumimoji="1" lang="en-US" altLang="zh-CN" dirty="0" err="1"/>
              <a:t>qout</a:t>
            </a:r>
            <a:r>
              <a:rPr kumimoji="1" lang="en-US" altLang="zh-CN" dirty="0"/>
              <a:t>&lt;=0;</a:t>
            </a:r>
          </a:p>
          <a:p>
            <a:r>
              <a:rPr kumimoji="1" lang="en-US" altLang="zh-CN" dirty="0"/>
              <a:t>	end</a:t>
            </a:r>
          </a:p>
          <a:p>
            <a:r>
              <a:rPr kumimoji="1" lang="en-US" altLang="zh-CN" dirty="0"/>
              <a:t>	assign </a:t>
            </a:r>
            <a:r>
              <a:rPr kumimoji="1" lang="en-US" altLang="zh-CN" dirty="0" err="1"/>
              <a:t>cout</a:t>
            </a:r>
            <a:r>
              <a:rPr kumimoji="1" lang="en-US" altLang="zh-CN" dirty="0"/>
              <a:t> = (</a:t>
            </a:r>
            <a:r>
              <a:rPr kumimoji="1" lang="en-US" altLang="zh-CN" dirty="0" err="1"/>
              <a:t>qout</a:t>
            </a:r>
            <a:r>
              <a:rPr kumimoji="1" lang="en-US" altLang="zh-CN" dirty="0"/>
              <a:t>==9)?1:0;</a:t>
            </a:r>
          </a:p>
          <a:p>
            <a:r>
              <a:rPr kumimoji="1" lang="en-US" altLang="zh-CN" dirty="0" err="1"/>
              <a:t>endmodule</a:t>
            </a:r>
            <a:endParaRPr kumimoji="1" lang="zh-CN" altLang="en-US" dirty="0"/>
          </a:p>
        </p:txBody>
      </p:sp>
    </p:spTree>
    <p:extLst>
      <p:ext uri="{BB962C8B-B14F-4D97-AF65-F5344CB8AC3E}">
        <p14:creationId xmlns:p14="http://schemas.microsoft.com/office/powerpoint/2010/main" val="1982217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Verilog语法与要素</a:t>
            </a:r>
            <a:endParaRPr kumimoji="1" lang="zh-CN" altLang="en-US" dirty="0"/>
          </a:p>
        </p:txBody>
      </p:sp>
      <p:sp>
        <p:nvSpPr>
          <p:cNvPr id="3" name="Text Placeholder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1522471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Verilog语法与要素</a:t>
            </a:r>
            <a:endParaRPr kumimoji="1" lang="zh-CN" altLang="en-US" dirty="0"/>
          </a:p>
        </p:txBody>
      </p:sp>
      <p:sp>
        <p:nvSpPr>
          <p:cNvPr id="3" name="Content Placeholder 2"/>
          <p:cNvSpPr>
            <a:spLocks noGrp="1"/>
          </p:cNvSpPr>
          <p:nvPr>
            <p:ph idx="1"/>
          </p:nvPr>
        </p:nvSpPr>
        <p:spPr/>
        <p:txBody>
          <a:bodyPr/>
          <a:lstStyle/>
          <a:p>
            <a:r>
              <a:rPr kumimoji="1" lang="en-US" altLang="zh-CN" dirty="0"/>
              <a:t>Verilog</a:t>
            </a:r>
            <a:r>
              <a:rPr kumimoji="1" lang="zh-CN" altLang="en-US" dirty="0"/>
              <a:t>语言要素</a:t>
            </a:r>
            <a:endParaRPr kumimoji="1" lang="en-US" altLang="zh-CN" dirty="0"/>
          </a:p>
          <a:p>
            <a:r>
              <a:rPr kumimoji="1" lang="zh-CN" altLang="en-US" dirty="0"/>
              <a:t>常量</a:t>
            </a:r>
            <a:endParaRPr kumimoji="1" lang="en-US" altLang="zh-CN" dirty="0"/>
          </a:p>
          <a:p>
            <a:r>
              <a:rPr kumimoji="1" lang="zh-CN" altLang="en-US" dirty="0"/>
              <a:t>数据类型</a:t>
            </a:r>
            <a:endParaRPr kumimoji="1" lang="en-US" altLang="zh-CN" dirty="0"/>
          </a:p>
          <a:p>
            <a:r>
              <a:rPr kumimoji="1" lang="zh-CN" altLang="en-US" dirty="0"/>
              <a:t>参数</a:t>
            </a:r>
            <a:endParaRPr kumimoji="1" lang="en-US" altLang="zh-CN" dirty="0"/>
          </a:p>
          <a:p>
            <a:r>
              <a:rPr kumimoji="1" lang="zh-CN" altLang="en-US" dirty="0"/>
              <a:t>向量</a:t>
            </a:r>
            <a:endParaRPr kumimoji="1" lang="en-US" altLang="zh-CN" dirty="0"/>
          </a:p>
          <a:p>
            <a:r>
              <a:rPr kumimoji="1" lang="zh-CN" altLang="en-US" dirty="0"/>
              <a:t>运算符</a:t>
            </a:r>
          </a:p>
        </p:txBody>
      </p:sp>
    </p:spTree>
    <p:extLst>
      <p:ext uri="{BB962C8B-B14F-4D97-AF65-F5344CB8AC3E}">
        <p14:creationId xmlns:p14="http://schemas.microsoft.com/office/powerpoint/2010/main" val="869388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内容大纲</a:t>
            </a:r>
          </a:p>
        </p:txBody>
      </p:sp>
      <p:sp>
        <p:nvSpPr>
          <p:cNvPr id="3" name="Content Placeholder 2"/>
          <p:cNvSpPr>
            <a:spLocks noGrp="1"/>
          </p:cNvSpPr>
          <p:nvPr>
            <p:ph idx="1"/>
          </p:nvPr>
        </p:nvSpPr>
        <p:spPr/>
        <p:txBody>
          <a:bodyPr/>
          <a:lstStyle/>
          <a:p>
            <a:r>
              <a:rPr kumimoji="1" lang="en-US" altLang="zh-CN" dirty="0"/>
              <a:t>Verilog</a:t>
            </a:r>
            <a:r>
              <a:rPr kumimoji="1" lang="zh-CN" altLang="en-US" dirty="0"/>
              <a:t>语言初步</a:t>
            </a:r>
            <a:endParaRPr kumimoji="1" lang="en-US" altLang="zh-CN" dirty="0"/>
          </a:p>
          <a:p>
            <a:r>
              <a:rPr kumimoji="1" lang="en-US" altLang="zh-CN" dirty="0"/>
              <a:t>Verilog</a:t>
            </a:r>
            <a:r>
              <a:rPr kumimoji="1" lang="zh-CN" altLang="en-US" dirty="0"/>
              <a:t>语法与要素</a:t>
            </a:r>
            <a:endParaRPr kumimoji="1" lang="en-US" altLang="zh-CN" dirty="0"/>
          </a:p>
          <a:p>
            <a:r>
              <a:rPr kumimoji="1" lang="en-US" altLang="zh-CN" dirty="0"/>
              <a:t>Verilog</a:t>
            </a:r>
            <a:r>
              <a:rPr kumimoji="1" lang="zh-CN" altLang="en-US" dirty="0"/>
              <a:t>行为语句</a:t>
            </a:r>
            <a:endParaRPr kumimoji="1" lang="en-US" altLang="zh-CN" dirty="0"/>
          </a:p>
          <a:p>
            <a:r>
              <a:rPr kumimoji="1" lang="en-US" altLang="zh-CN" dirty="0"/>
              <a:t>Verilog</a:t>
            </a:r>
            <a:r>
              <a:rPr kumimoji="1" lang="zh-CN" altLang="en-US" dirty="0"/>
              <a:t>设计层次与风格</a:t>
            </a:r>
            <a:endParaRPr kumimoji="1" lang="en-US" altLang="zh-CN" dirty="0"/>
          </a:p>
          <a:p>
            <a:r>
              <a:rPr kumimoji="1" lang="en-US" altLang="zh-CN" dirty="0"/>
              <a:t>Verilog</a:t>
            </a:r>
            <a:r>
              <a:rPr kumimoji="1" lang="zh-CN" altLang="en-US" dirty="0"/>
              <a:t>有限状态机设计</a:t>
            </a:r>
          </a:p>
        </p:txBody>
      </p:sp>
    </p:spTree>
    <p:extLst>
      <p:ext uri="{BB962C8B-B14F-4D97-AF65-F5344CB8AC3E}">
        <p14:creationId xmlns:p14="http://schemas.microsoft.com/office/powerpoint/2010/main" val="38097101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Verilog语言要素</a:t>
            </a:r>
            <a:endParaRPr kumimoji="1" lang="zh-CN" altLang="en-US" dirty="0"/>
          </a:p>
        </p:txBody>
      </p:sp>
      <p:sp>
        <p:nvSpPr>
          <p:cNvPr id="3" name="Content Placeholder 2"/>
          <p:cNvSpPr>
            <a:spLocks noGrp="1"/>
          </p:cNvSpPr>
          <p:nvPr>
            <p:ph idx="1"/>
          </p:nvPr>
        </p:nvSpPr>
        <p:spPr/>
        <p:txBody>
          <a:bodyPr>
            <a:normAutofit/>
          </a:bodyPr>
          <a:lstStyle/>
          <a:p>
            <a:r>
              <a:rPr kumimoji="1" lang="en-US" altLang="zh-CN" dirty="0"/>
              <a:t>Verilog</a:t>
            </a:r>
            <a:r>
              <a:rPr kumimoji="1" lang="zh-CN" altLang="en-US" dirty="0"/>
              <a:t>程序由符号流构成，符号包括</a:t>
            </a:r>
            <a:endParaRPr kumimoji="1" lang="en-US" altLang="zh-CN" dirty="0"/>
          </a:p>
          <a:p>
            <a:r>
              <a:rPr kumimoji="1" lang="zh-CN" altLang="en-US" dirty="0"/>
              <a:t>空白符</a:t>
            </a:r>
            <a:r>
              <a:rPr kumimoji="1" lang="en-US" altLang="zh-CN" dirty="0"/>
              <a:t>(White</a:t>
            </a:r>
            <a:r>
              <a:rPr kumimoji="1" lang="zh-CN" altLang="en-US" dirty="0"/>
              <a:t> </a:t>
            </a:r>
            <a:r>
              <a:rPr kumimoji="1" lang="en-US" altLang="zh-CN" dirty="0"/>
              <a:t>Space)</a:t>
            </a:r>
            <a:r>
              <a:rPr kumimoji="1" lang="zh-CN" altLang="en-US" dirty="0"/>
              <a:t>：空格，</a:t>
            </a:r>
            <a:r>
              <a:rPr kumimoji="1" lang="en-US" altLang="zh-CN" dirty="0"/>
              <a:t>tab</a:t>
            </a:r>
            <a:r>
              <a:rPr kumimoji="1" lang="zh-CN" altLang="en-US" dirty="0"/>
              <a:t>，换行，换页</a:t>
            </a:r>
            <a:endParaRPr kumimoji="1" lang="en-US" altLang="zh-CN" dirty="0"/>
          </a:p>
          <a:p>
            <a:r>
              <a:rPr kumimoji="1" lang="zh-CN" altLang="en-US" dirty="0"/>
              <a:t>注释</a:t>
            </a:r>
            <a:r>
              <a:rPr kumimoji="1" lang="en-US" altLang="zh-CN" dirty="0"/>
              <a:t>(Comments)</a:t>
            </a:r>
            <a:r>
              <a:rPr kumimoji="1" lang="zh-CN" altLang="en-US" dirty="0"/>
              <a:t>：</a:t>
            </a:r>
            <a:r>
              <a:rPr kumimoji="1" lang="en-US" altLang="zh-CN" dirty="0"/>
              <a:t>//</a:t>
            </a:r>
            <a:r>
              <a:rPr kumimoji="1" lang="zh-CN" altLang="en-US" dirty="0"/>
              <a:t>   </a:t>
            </a:r>
            <a:r>
              <a:rPr kumimoji="1" lang="en-US" altLang="zh-CN" dirty="0"/>
              <a:t>/</a:t>
            </a:r>
            <a:r>
              <a:rPr kumimoji="1" lang="zh-CN" altLang="en-US" dirty="0"/>
              <a:t>* *</a:t>
            </a:r>
            <a:r>
              <a:rPr kumimoji="1" lang="en-US" altLang="zh-CN" dirty="0"/>
              <a:t>/</a:t>
            </a:r>
          </a:p>
          <a:p>
            <a:r>
              <a:rPr kumimoji="1" lang="zh-CN" altLang="en-US" dirty="0"/>
              <a:t>操作数</a:t>
            </a:r>
            <a:r>
              <a:rPr kumimoji="1" lang="en-US" altLang="zh-CN" dirty="0"/>
              <a:t>(Operators)</a:t>
            </a:r>
          </a:p>
          <a:p>
            <a:r>
              <a:rPr kumimoji="1" lang="zh-CN" altLang="en-US" dirty="0"/>
              <a:t>数字</a:t>
            </a:r>
            <a:r>
              <a:rPr kumimoji="1" lang="en-US" altLang="zh-CN" dirty="0"/>
              <a:t>(Numbers)</a:t>
            </a:r>
          </a:p>
          <a:p>
            <a:r>
              <a:rPr kumimoji="1" lang="zh-CN" altLang="en-US" dirty="0"/>
              <a:t>字符串</a:t>
            </a:r>
            <a:r>
              <a:rPr kumimoji="1" lang="en-US" altLang="zh-CN" dirty="0"/>
              <a:t>(Strings)</a:t>
            </a:r>
          </a:p>
          <a:p>
            <a:r>
              <a:rPr kumimoji="1" lang="zh-CN" altLang="en-US" dirty="0"/>
              <a:t>标识符</a:t>
            </a:r>
            <a:r>
              <a:rPr kumimoji="1" lang="en-US" altLang="zh-CN" dirty="0"/>
              <a:t>(Identifiers)</a:t>
            </a:r>
          </a:p>
          <a:p>
            <a:r>
              <a:rPr kumimoji="1" lang="zh-CN" altLang="en-US" dirty="0"/>
              <a:t>关键字</a:t>
            </a:r>
            <a:r>
              <a:rPr kumimoji="1" lang="en-US" altLang="zh-CN" dirty="0"/>
              <a:t>(Keywords)</a:t>
            </a:r>
            <a:r>
              <a:rPr kumimoji="1" lang="zh-CN" altLang="en-US" dirty="0"/>
              <a:t>：关键字都是小字，保留字不能被使用</a:t>
            </a:r>
          </a:p>
        </p:txBody>
      </p:sp>
    </p:spTree>
    <p:extLst>
      <p:ext uri="{BB962C8B-B14F-4D97-AF65-F5344CB8AC3E}">
        <p14:creationId xmlns:p14="http://schemas.microsoft.com/office/powerpoint/2010/main" val="22579097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标识符（Identifiers</a:t>
            </a:r>
            <a:r>
              <a:rPr lang="en-US" dirty="0"/>
              <a:t>）</a:t>
            </a:r>
            <a:endParaRPr kumimoji="1" lang="zh-CN" altLang="en-US" dirty="0"/>
          </a:p>
        </p:txBody>
      </p:sp>
      <p:sp>
        <p:nvSpPr>
          <p:cNvPr id="3" name="Content Placeholder 2"/>
          <p:cNvSpPr>
            <a:spLocks noGrp="1"/>
          </p:cNvSpPr>
          <p:nvPr>
            <p:ph idx="1"/>
          </p:nvPr>
        </p:nvSpPr>
        <p:spPr/>
        <p:txBody>
          <a:bodyPr>
            <a:normAutofit/>
          </a:bodyPr>
          <a:lstStyle/>
          <a:p>
            <a:r>
              <a:rPr kumimoji="1" lang="en-US" altLang="zh-CN" dirty="0"/>
              <a:t>Verilog</a:t>
            </a:r>
            <a:r>
              <a:rPr kumimoji="1" lang="zh-CN" altLang="en-US" dirty="0"/>
              <a:t>中的标识符可以是任意一组字母、数字以及符号</a:t>
            </a:r>
            <a:r>
              <a:rPr kumimoji="1" lang="en-US" altLang="zh-CN" dirty="0"/>
              <a:t>$</a:t>
            </a:r>
            <a:r>
              <a:rPr kumimoji="1" lang="zh-CN" altLang="en-US" dirty="0"/>
              <a:t>和</a:t>
            </a:r>
            <a:r>
              <a:rPr kumimoji="1" lang="en-US" altLang="zh-CN" dirty="0"/>
              <a:t>_</a:t>
            </a:r>
            <a:r>
              <a:rPr kumimoji="1" lang="zh-CN" altLang="en-US" dirty="0"/>
              <a:t>（下划线）的组合，但标识符的第一个字符必须是字母或者下划线。另外，标识符是区分大小写的。</a:t>
            </a:r>
            <a:endParaRPr kumimoji="1" lang="en-US" altLang="zh-CN" dirty="0"/>
          </a:p>
          <a:p>
            <a:endParaRPr kumimoji="1" lang="en-US" altLang="zh-CN" dirty="0"/>
          </a:p>
          <a:p>
            <a:r>
              <a:rPr lang="en-US" dirty="0"/>
              <a:t>count</a:t>
            </a:r>
          </a:p>
          <a:p>
            <a:r>
              <a:rPr lang="en-US" dirty="0"/>
              <a:t>COUNT //</a:t>
            </a:r>
            <a:r>
              <a:rPr lang="en-US" dirty="0" err="1"/>
              <a:t>COUNT与count是不同的</a:t>
            </a:r>
            <a:endParaRPr lang="en-US" dirty="0"/>
          </a:p>
          <a:p>
            <a:r>
              <a:rPr lang="en-US" dirty="0"/>
              <a:t>_A1_d2 //以下划线开头</a:t>
            </a:r>
          </a:p>
          <a:p>
            <a:r>
              <a:rPr lang="en-US" dirty="0"/>
              <a:t>R56_68</a:t>
            </a:r>
          </a:p>
          <a:p>
            <a:r>
              <a:rPr lang="en-US" dirty="0"/>
              <a:t>FIVE</a:t>
            </a:r>
          </a:p>
          <a:p>
            <a:endParaRPr kumimoji="1" lang="zh-CN" altLang="en-US" dirty="0"/>
          </a:p>
        </p:txBody>
      </p:sp>
    </p:spTree>
    <p:extLst>
      <p:ext uri="{BB962C8B-B14F-4D97-AF65-F5344CB8AC3E}">
        <p14:creationId xmlns:p14="http://schemas.microsoft.com/office/powerpoint/2010/main" val="4033754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常量</a:t>
            </a:r>
          </a:p>
        </p:txBody>
      </p:sp>
      <p:sp>
        <p:nvSpPr>
          <p:cNvPr id="3" name="Content Placeholder 2"/>
          <p:cNvSpPr>
            <a:spLocks noGrp="1"/>
          </p:cNvSpPr>
          <p:nvPr>
            <p:ph idx="1"/>
          </p:nvPr>
        </p:nvSpPr>
        <p:spPr/>
        <p:txBody>
          <a:bodyPr/>
          <a:lstStyle/>
          <a:p>
            <a:r>
              <a:rPr kumimoji="1" lang="zh-CN" altLang="en-US" dirty="0"/>
              <a:t>程序运行中，值不能被改变的量称为常量（</a:t>
            </a:r>
            <a:r>
              <a:rPr kumimoji="1" lang="en-US" altLang="zh-CN" dirty="0" err="1"/>
              <a:t>contants</a:t>
            </a:r>
            <a:r>
              <a:rPr kumimoji="1" lang="zh-CN" altLang="en-US" dirty="0"/>
              <a:t>）。</a:t>
            </a:r>
            <a:endParaRPr kumimoji="1" lang="en-US" altLang="zh-CN" dirty="0"/>
          </a:p>
          <a:p>
            <a:r>
              <a:rPr kumimoji="1" lang="en-US" altLang="zh-CN" dirty="0"/>
              <a:t>Verilog</a:t>
            </a:r>
            <a:r>
              <a:rPr kumimoji="1" lang="zh-CN" altLang="en-US" dirty="0"/>
              <a:t>的常量主要有如下</a:t>
            </a:r>
            <a:r>
              <a:rPr kumimoji="1" lang="en-US" altLang="zh-CN" dirty="0"/>
              <a:t>3</a:t>
            </a:r>
            <a:r>
              <a:rPr kumimoji="1" lang="zh-CN" altLang="en-US" dirty="0"/>
              <a:t>种类型</a:t>
            </a:r>
            <a:endParaRPr kumimoji="1" lang="en-US" altLang="zh-CN" dirty="0"/>
          </a:p>
          <a:p>
            <a:endParaRPr kumimoji="1" lang="en-US" altLang="zh-CN" dirty="0"/>
          </a:p>
          <a:p>
            <a:r>
              <a:rPr kumimoji="1" lang="zh-CN" altLang="en-US" dirty="0"/>
              <a:t>整数</a:t>
            </a:r>
            <a:endParaRPr kumimoji="1" lang="en-US" altLang="zh-CN" dirty="0"/>
          </a:p>
          <a:p>
            <a:r>
              <a:rPr kumimoji="1" lang="zh-CN" altLang="en-US" dirty="0"/>
              <a:t>实数</a:t>
            </a:r>
            <a:endParaRPr kumimoji="1" lang="en-US" altLang="zh-CN" dirty="0"/>
          </a:p>
          <a:p>
            <a:r>
              <a:rPr kumimoji="1" lang="zh-CN" altLang="en-US" dirty="0"/>
              <a:t>字符串</a:t>
            </a:r>
            <a:endParaRPr kumimoji="1" lang="en-US" altLang="zh-CN" dirty="0"/>
          </a:p>
          <a:p>
            <a:endParaRPr kumimoji="1" lang="zh-CN" altLang="en-US" dirty="0"/>
          </a:p>
        </p:txBody>
      </p:sp>
    </p:spTree>
    <p:extLst>
      <p:ext uri="{BB962C8B-B14F-4D97-AF65-F5344CB8AC3E}">
        <p14:creationId xmlns:p14="http://schemas.microsoft.com/office/powerpoint/2010/main" val="587666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整数</a:t>
            </a:r>
          </a:p>
        </p:txBody>
      </p:sp>
      <p:sp>
        <p:nvSpPr>
          <p:cNvPr id="6" name="Content Placeholder 5"/>
          <p:cNvSpPr>
            <a:spLocks noGrp="1"/>
          </p:cNvSpPr>
          <p:nvPr>
            <p:ph idx="1"/>
          </p:nvPr>
        </p:nvSpPr>
        <p:spPr/>
        <p:txBody>
          <a:bodyPr>
            <a:normAutofit/>
          </a:bodyPr>
          <a:lstStyle/>
          <a:p>
            <a:r>
              <a:rPr kumimoji="1" lang="zh-CN" altLang="en-US" dirty="0"/>
              <a:t>整数按照如下方式书写</a:t>
            </a:r>
            <a:endParaRPr kumimoji="1" lang="en-US" altLang="zh-CN" dirty="0"/>
          </a:p>
          <a:p>
            <a:r>
              <a:rPr kumimoji="1" lang="en-US" altLang="zh-CN" dirty="0"/>
              <a:t>+/-&lt;size&gt;’&lt;base&gt;&lt;value&gt;</a:t>
            </a:r>
          </a:p>
          <a:p>
            <a:r>
              <a:rPr kumimoji="1" lang="zh-CN" altLang="en-US" dirty="0"/>
              <a:t>即</a:t>
            </a:r>
            <a:r>
              <a:rPr kumimoji="1" lang="en-US" altLang="zh-CN" dirty="0"/>
              <a:t>+/-&lt;</a:t>
            </a:r>
            <a:r>
              <a:rPr kumimoji="1" lang="zh-CN" altLang="en-US" dirty="0"/>
              <a:t>位宽</a:t>
            </a:r>
            <a:r>
              <a:rPr kumimoji="1" lang="en-US" altLang="zh-CN" dirty="0"/>
              <a:t>&gt;’&lt;</a:t>
            </a:r>
            <a:r>
              <a:rPr kumimoji="1" lang="zh-CN" altLang="en-US" dirty="0"/>
              <a:t>进制</a:t>
            </a:r>
            <a:r>
              <a:rPr kumimoji="1" lang="en-US" altLang="zh-CN" dirty="0"/>
              <a:t>&gt;&lt;</a:t>
            </a:r>
            <a:r>
              <a:rPr kumimoji="1" lang="zh-CN" altLang="en-US" dirty="0"/>
              <a:t>数字</a:t>
            </a:r>
            <a:r>
              <a:rPr kumimoji="1" lang="en-US" altLang="zh-CN" dirty="0"/>
              <a:t>&gt;</a:t>
            </a:r>
          </a:p>
          <a:p>
            <a:r>
              <a:rPr kumimoji="1" lang="en-US" altLang="zh-CN" dirty="0"/>
              <a:t>size</a:t>
            </a:r>
            <a:r>
              <a:rPr kumimoji="1" lang="zh-CN" altLang="en-US" dirty="0"/>
              <a:t>为对应二进制数的宽度；</a:t>
            </a:r>
            <a:r>
              <a:rPr kumimoji="1" lang="en-US" altLang="zh-CN" dirty="0"/>
              <a:t>base</a:t>
            </a:r>
            <a:r>
              <a:rPr kumimoji="1" lang="zh-CN" altLang="en-US" dirty="0"/>
              <a:t>为进制；</a:t>
            </a:r>
            <a:r>
              <a:rPr kumimoji="1" lang="en-US" altLang="zh-CN" dirty="0"/>
              <a:t>value</a:t>
            </a:r>
            <a:r>
              <a:rPr kumimoji="1" lang="zh-CN" altLang="en-US" dirty="0"/>
              <a:t>是基于进制的数字序列</a:t>
            </a:r>
            <a:endParaRPr kumimoji="1" lang="en-US" altLang="zh-CN" dirty="0"/>
          </a:p>
          <a:p>
            <a:r>
              <a:rPr kumimoji="1" lang="zh-CN" altLang="en-US" dirty="0"/>
              <a:t>进制有如下</a:t>
            </a:r>
            <a:r>
              <a:rPr kumimoji="1" lang="en-US" altLang="zh-CN" dirty="0"/>
              <a:t>4</a:t>
            </a:r>
            <a:r>
              <a:rPr kumimoji="1" lang="zh-CN" altLang="en-US" dirty="0"/>
              <a:t>种表示形式</a:t>
            </a:r>
            <a:endParaRPr kumimoji="1" lang="en-US" altLang="zh-CN" dirty="0"/>
          </a:p>
          <a:p>
            <a:r>
              <a:rPr kumimoji="1" lang="zh-CN" altLang="en-US" dirty="0"/>
              <a:t>二进制</a:t>
            </a:r>
            <a:r>
              <a:rPr kumimoji="1" lang="en-US" altLang="zh-CN" dirty="0"/>
              <a:t>b</a:t>
            </a:r>
            <a:r>
              <a:rPr kumimoji="1" lang="zh-CN" altLang="en-US" dirty="0"/>
              <a:t>或</a:t>
            </a:r>
            <a:r>
              <a:rPr kumimoji="1" lang="en-US" altLang="zh-CN" dirty="0"/>
              <a:t>B</a:t>
            </a:r>
          </a:p>
          <a:p>
            <a:r>
              <a:rPr kumimoji="1" lang="zh-CN" altLang="en-US" dirty="0"/>
              <a:t>十进制</a:t>
            </a:r>
            <a:r>
              <a:rPr kumimoji="1" lang="en-US" altLang="zh-CN" dirty="0"/>
              <a:t>d</a:t>
            </a:r>
            <a:r>
              <a:rPr kumimoji="1" lang="zh-CN" altLang="en-US" dirty="0"/>
              <a:t>或者</a:t>
            </a:r>
            <a:r>
              <a:rPr kumimoji="1" lang="en-US" altLang="zh-CN" dirty="0"/>
              <a:t>D</a:t>
            </a:r>
            <a:r>
              <a:rPr kumimoji="1" lang="zh-CN" altLang="en-US" dirty="0"/>
              <a:t>或者缺省</a:t>
            </a:r>
            <a:endParaRPr kumimoji="1" lang="en-US" altLang="zh-CN" dirty="0"/>
          </a:p>
          <a:p>
            <a:r>
              <a:rPr kumimoji="1" lang="zh-CN" altLang="en-US" dirty="0"/>
              <a:t>十六进制</a:t>
            </a:r>
            <a:r>
              <a:rPr kumimoji="1" lang="en-US" altLang="zh-CN" dirty="0"/>
              <a:t>h</a:t>
            </a:r>
            <a:r>
              <a:rPr kumimoji="1" lang="zh-CN" altLang="en-US" dirty="0"/>
              <a:t>或者</a:t>
            </a:r>
            <a:r>
              <a:rPr kumimoji="1" lang="en-US" altLang="zh-CN" dirty="0"/>
              <a:t>H</a:t>
            </a:r>
          </a:p>
          <a:p>
            <a:r>
              <a:rPr kumimoji="1" lang="zh-CN" altLang="en-US" dirty="0"/>
              <a:t>八进制</a:t>
            </a:r>
            <a:r>
              <a:rPr kumimoji="1" lang="en-US" altLang="zh-CN" dirty="0"/>
              <a:t>o</a:t>
            </a:r>
            <a:r>
              <a:rPr kumimoji="1" lang="zh-CN" altLang="en-US" dirty="0"/>
              <a:t>或者</a:t>
            </a:r>
            <a:r>
              <a:rPr kumimoji="1" lang="en-US" altLang="zh-CN" dirty="0"/>
              <a:t>O</a:t>
            </a:r>
          </a:p>
        </p:txBody>
      </p:sp>
    </p:spTree>
    <p:extLst>
      <p:ext uri="{BB962C8B-B14F-4D97-AF65-F5344CB8AC3E}">
        <p14:creationId xmlns:p14="http://schemas.microsoft.com/office/powerpoint/2010/main" val="36579630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整数的例子</a:t>
            </a:r>
          </a:p>
        </p:txBody>
      </p:sp>
      <p:sp>
        <p:nvSpPr>
          <p:cNvPr id="3" name="Content Placeholder 2"/>
          <p:cNvSpPr>
            <a:spLocks noGrp="1"/>
          </p:cNvSpPr>
          <p:nvPr>
            <p:ph idx="1"/>
          </p:nvPr>
        </p:nvSpPr>
        <p:spPr/>
        <p:txBody>
          <a:bodyPr/>
          <a:lstStyle/>
          <a:p>
            <a:r>
              <a:rPr kumimoji="1" lang="en-US" altLang="zh-CN" dirty="0"/>
              <a:t>8’b11000101</a:t>
            </a:r>
          </a:p>
          <a:p>
            <a:r>
              <a:rPr kumimoji="1" lang="en-US" altLang="zh-CN" dirty="0"/>
              <a:t>8’hd5</a:t>
            </a:r>
          </a:p>
          <a:p>
            <a:r>
              <a:rPr kumimoji="1" lang="en-US" altLang="zh-CN" dirty="0"/>
              <a:t>5’O27</a:t>
            </a:r>
          </a:p>
          <a:p>
            <a:r>
              <a:rPr kumimoji="1" lang="en-US" altLang="zh-CN" dirty="0"/>
              <a:t>4’D2</a:t>
            </a:r>
          </a:p>
          <a:p>
            <a:r>
              <a:rPr kumimoji="1" lang="en-US" altLang="zh-CN" dirty="0"/>
              <a:t>4’B1x_01</a:t>
            </a:r>
          </a:p>
          <a:p>
            <a:r>
              <a:rPr kumimoji="1" lang="en-US" altLang="zh-CN" dirty="0"/>
              <a:t>5’Hx</a:t>
            </a:r>
            <a:r>
              <a:rPr kumimoji="1" lang="zh-CN" altLang="en-US" dirty="0"/>
              <a:t>      </a:t>
            </a:r>
            <a:r>
              <a:rPr kumimoji="1" lang="en-US" altLang="zh-CN" dirty="0" err="1"/>
              <a:t>xxxxx</a:t>
            </a:r>
            <a:endParaRPr kumimoji="1" lang="en-US" altLang="zh-CN" dirty="0"/>
          </a:p>
          <a:p>
            <a:r>
              <a:rPr kumimoji="1" lang="en-US" altLang="zh-CN" dirty="0"/>
              <a:t>4’hZ</a:t>
            </a:r>
            <a:r>
              <a:rPr kumimoji="1" lang="zh-CN" altLang="en-US" dirty="0"/>
              <a:t>      </a:t>
            </a:r>
            <a:r>
              <a:rPr kumimoji="1" lang="en-US" altLang="zh-CN" dirty="0"/>
              <a:t>zzzz</a:t>
            </a:r>
          </a:p>
          <a:p>
            <a:endParaRPr kumimoji="1" lang="zh-CN" altLang="en-US" dirty="0"/>
          </a:p>
        </p:txBody>
      </p:sp>
    </p:spTree>
    <p:extLst>
      <p:ext uri="{BB962C8B-B14F-4D97-AF65-F5344CB8AC3E}">
        <p14:creationId xmlns:p14="http://schemas.microsoft.com/office/powerpoint/2010/main" val="1225408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实数</a:t>
            </a:r>
          </a:p>
        </p:txBody>
      </p:sp>
      <p:sp>
        <p:nvSpPr>
          <p:cNvPr id="3" name="Content Placeholder 2"/>
          <p:cNvSpPr>
            <a:spLocks noGrp="1"/>
          </p:cNvSpPr>
          <p:nvPr>
            <p:ph idx="1"/>
          </p:nvPr>
        </p:nvSpPr>
        <p:spPr/>
        <p:txBody>
          <a:bodyPr>
            <a:normAutofit/>
          </a:bodyPr>
          <a:lstStyle/>
          <a:p>
            <a:r>
              <a:rPr kumimoji="1" lang="zh-CN" altLang="en-US" dirty="0"/>
              <a:t>实数有下面两种表示方法</a:t>
            </a:r>
            <a:endParaRPr kumimoji="1" lang="en-US" altLang="zh-CN" dirty="0"/>
          </a:p>
          <a:p>
            <a:r>
              <a:rPr kumimoji="1" lang="zh-CN" altLang="en-US" dirty="0"/>
              <a:t>十进制表示法</a:t>
            </a:r>
            <a:endParaRPr kumimoji="1" lang="en-US" altLang="zh-CN" dirty="0"/>
          </a:p>
          <a:p>
            <a:r>
              <a:rPr kumimoji="1" lang="en-US" altLang="zh-CN" dirty="0"/>
              <a:t>2.0</a:t>
            </a:r>
          </a:p>
          <a:p>
            <a:r>
              <a:rPr kumimoji="1" lang="en-US" altLang="zh-CN" dirty="0"/>
              <a:t>0.1</a:t>
            </a:r>
          </a:p>
          <a:p>
            <a:r>
              <a:rPr kumimoji="1" lang="en-US" altLang="zh-CN" dirty="0"/>
              <a:t>2.</a:t>
            </a:r>
            <a:r>
              <a:rPr kumimoji="1" lang="zh-CN" altLang="en-US" dirty="0"/>
              <a:t>  </a:t>
            </a:r>
            <a:r>
              <a:rPr kumimoji="1" lang="en-US" altLang="zh-CN" dirty="0"/>
              <a:t>//</a:t>
            </a:r>
            <a:r>
              <a:rPr kumimoji="1" lang="zh-CN" altLang="en-US" dirty="0"/>
              <a:t>这个非法</a:t>
            </a:r>
            <a:endParaRPr kumimoji="1" lang="en-US" altLang="zh-CN" dirty="0"/>
          </a:p>
          <a:p>
            <a:r>
              <a:rPr kumimoji="1" lang="zh-CN" altLang="en-US" dirty="0"/>
              <a:t>科学计数法</a:t>
            </a:r>
            <a:endParaRPr kumimoji="1" lang="en-US" altLang="zh-CN" dirty="0"/>
          </a:p>
          <a:p>
            <a:r>
              <a:rPr kumimoji="1" lang="en-US" altLang="zh-CN" dirty="0"/>
              <a:t>43_5.1e2</a:t>
            </a:r>
            <a:r>
              <a:rPr kumimoji="1" lang="zh-CN" altLang="en-US" dirty="0"/>
              <a:t>   </a:t>
            </a:r>
            <a:r>
              <a:rPr kumimoji="1" lang="en-US" altLang="zh-CN" dirty="0"/>
              <a:t>//43510.0</a:t>
            </a:r>
          </a:p>
          <a:p>
            <a:r>
              <a:rPr kumimoji="1" lang="en-US" altLang="zh-CN" dirty="0"/>
              <a:t>9.6E2</a:t>
            </a:r>
            <a:r>
              <a:rPr kumimoji="1" lang="zh-CN" altLang="en-US" dirty="0"/>
              <a:t>    </a:t>
            </a:r>
            <a:r>
              <a:rPr kumimoji="1" lang="en-US" altLang="zh-CN" dirty="0"/>
              <a:t>//960.0</a:t>
            </a:r>
          </a:p>
          <a:p>
            <a:r>
              <a:rPr kumimoji="1" lang="en-US" altLang="zh-CN" dirty="0"/>
              <a:t>5E-4</a:t>
            </a:r>
            <a:r>
              <a:rPr kumimoji="1" lang="zh-CN" altLang="en-US" dirty="0"/>
              <a:t>    </a:t>
            </a:r>
            <a:r>
              <a:rPr kumimoji="1" lang="en-US" altLang="zh-CN" dirty="0"/>
              <a:t>//0.0005</a:t>
            </a:r>
          </a:p>
          <a:p>
            <a:endParaRPr kumimoji="1" lang="zh-CN" altLang="en-US" dirty="0"/>
          </a:p>
        </p:txBody>
      </p:sp>
    </p:spTree>
    <p:extLst>
      <p:ext uri="{BB962C8B-B14F-4D97-AF65-F5344CB8AC3E}">
        <p14:creationId xmlns:p14="http://schemas.microsoft.com/office/powerpoint/2010/main" val="2119252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字符串</a:t>
            </a:r>
          </a:p>
        </p:txBody>
      </p:sp>
      <p:sp>
        <p:nvSpPr>
          <p:cNvPr id="3" name="Content Placeholder 2"/>
          <p:cNvSpPr>
            <a:spLocks noGrp="1"/>
          </p:cNvSpPr>
          <p:nvPr>
            <p:ph idx="1"/>
          </p:nvPr>
        </p:nvSpPr>
        <p:spPr/>
        <p:txBody>
          <a:bodyPr/>
          <a:lstStyle/>
          <a:p>
            <a:r>
              <a:rPr kumimoji="1" lang="zh-CN" altLang="en-US" dirty="0"/>
              <a:t>字符串是双引号内的字符序列</a:t>
            </a:r>
            <a:endParaRPr kumimoji="1" lang="en-US" altLang="zh-CN" dirty="0"/>
          </a:p>
          <a:p>
            <a:r>
              <a:rPr kumimoji="1" lang="zh-CN" altLang="en-US" dirty="0"/>
              <a:t>字符串不能分成多行书写。</a:t>
            </a:r>
            <a:endParaRPr kumimoji="1" lang="en-US" altLang="zh-CN" dirty="0"/>
          </a:p>
          <a:p>
            <a:r>
              <a:rPr kumimoji="1" lang="zh-CN" altLang="en-US" dirty="0"/>
              <a:t>字符串</a:t>
            </a:r>
            <a:r>
              <a:rPr kumimoji="1" lang="en-US" altLang="zh-CN" dirty="0"/>
              <a:t>:</a:t>
            </a:r>
            <a:r>
              <a:rPr kumimoji="1" lang="zh-CN" altLang="en-US" dirty="0"/>
              <a:t> </a:t>
            </a:r>
            <a:r>
              <a:rPr kumimoji="1" lang="en-US" altLang="zh-CN" dirty="0"/>
              <a:t>“</a:t>
            </a:r>
            <a:r>
              <a:rPr kumimoji="1" lang="zh-CN" altLang="en-US" dirty="0"/>
              <a:t> </a:t>
            </a:r>
            <a:r>
              <a:rPr kumimoji="1" lang="en-US" altLang="zh-CN" dirty="0"/>
              <a:t>INTERNAL</a:t>
            </a:r>
            <a:r>
              <a:rPr kumimoji="1" lang="zh-CN" altLang="en-US" dirty="0"/>
              <a:t> </a:t>
            </a:r>
            <a:r>
              <a:rPr kumimoji="1" lang="en-US" altLang="zh-CN" dirty="0"/>
              <a:t>ERROR”</a:t>
            </a:r>
          </a:p>
          <a:p>
            <a:r>
              <a:rPr kumimoji="1" lang="zh-CN" altLang="en-US" dirty="0"/>
              <a:t>字符串的作用主要是用于仿真时，显示一些相关的信息，或者指定显示的格式</a:t>
            </a:r>
          </a:p>
        </p:txBody>
      </p:sp>
    </p:spTree>
    <p:extLst>
      <p:ext uri="{BB962C8B-B14F-4D97-AF65-F5344CB8AC3E}">
        <p14:creationId xmlns:p14="http://schemas.microsoft.com/office/powerpoint/2010/main" val="17992560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数据类型</a:t>
            </a:r>
          </a:p>
        </p:txBody>
      </p:sp>
      <p:sp>
        <p:nvSpPr>
          <p:cNvPr id="3" name="Content Placeholder 2"/>
          <p:cNvSpPr>
            <a:spLocks noGrp="1"/>
          </p:cNvSpPr>
          <p:nvPr>
            <p:ph idx="1"/>
          </p:nvPr>
        </p:nvSpPr>
        <p:spPr/>
        <p:txBody>
          <a:bodyPr>
            <a:normAutofit/>
          </a:bodyPr>
          <a:lstStyle/>
          <a:p>
            <a:r>
              <a:rPr kumimoji="1" lang="zh-CN" altLang="en-US" dirty="0"/>
              <a:t>数据类型（</a:t>
            </a:r>
            <a:r>
              <a:rPr kumimoji="1" lang="en-US" altLang="zh-CN" dirty="0"/>
              <a:t>Data</a:t>
            </a:r>
            <a:r>
              <a:rPr kumimoji="1" lang="zh-CN" altLang="en-US" dirty="0"/>
              <a:t> </a:t>
            </a:r>
            <a:r>
              <a:rPr kumimoji="1" lang="en-US" altLang="zh-CN" dirty="0"/>
              <a:t>Type</a:t>
            </a:r>
            <a:r>
              <a:rPr kumimoji="1" lang="zh-CN" altLang="en-US" dirty="0"/>
              <a:t>）是用来表示数字电路中的物理连线，数据存储和传输单元等物理量的</a:t>
            </a:r>
            <a:endParaRPr kumimoji="1" lang="en-US" altLang="zh-CN" dirty="0"/>
          </a:p>
          <a:p>
            <a:r>
              <a:rPr kumimoji="1" lang="en-US" altLang="zh-CN" dirty="0"/>
              <a:t>Verilog</a:t>
            </a:r>
            <a:r>
              <a:rPr kumimoji="1" lang="zh-CN" altLang="en-US" dirty="0"/>
              <a:t>有下面四种基本的逻辑状态</a:t>
            </a:r>
            <a:endParaRPr kumimoji="1" lang="en-US" altLang="zh-CN" dirty="0"/>
          </a:p>
          <a:p>
            <a:r>
              <a:rPr kumimoji="1" lang="en-US" altLang="zh-CN" dirty="0"/>
              <a:t>0</a:t>
            </a:r>
            <a:r>
              <a:rPr kumimoji="1" lang="zh-CN" altLang="en-US" dirty="0"/>
              <a:t>：低电平，逻辑</a:t>
            </a:r>
            <a:r>
              <a:rPr kumimoji="1" lang="en-US" altLang="zh-CN" dirty="0"/>
              <a:t>0</a:t>
            </a:r>
            <a:r>
              <a:rPr kumimoji="1" lang="zh-CN" altLang="en-US" dirty="0"/>
              <a:t>，或者逻辑非</a:t>
            </a:r>
            <a:endParaRPr kumimoji="1" lang="en-US" altLang="zh-CN" dirty="0"/>
          </a:p>
          <a:p>
            <a:r>
              <a:rPr kumimoji="1" lang="en-US" altLang="zh-CN" dirty="0"/>
              <a:t>1</a:t>
            </a:r>
            <a:r>
              <a:rPr kumimoji="1" lang="zh-CN" altLang="en-US" dirty="0"/>
              <a:t>：高电平，逻辑</a:t>
            </a:r>
            <a:r>
              <a:rPr kumimoji="1" lang="en-US" altLang="zh-CN" dirty="0"/>
              <a:t>1</a:t>
            </a:r>
            <a:r>
              <a:rPr kumimoji="1" lang="zh-CN" altLang="en-US" dirty="0"/>
              <a:t>，或者真</a:t>
            </a:r>
            <a:endParaRPr kumimoji="1" lang="en-US" altLang="zh-CN" dirty="0"/>
          </a:p>
          <a:p>
            <a:r>
              <a:rPr kumimoji="1" lang="en-US" altLang="zh-CN" dirty="0"/>
              <a:t>x</a:t>
            </a:r>
            <a:r>
              <a:rPr kumimoji="1" lang="zh-CN" altLang="en-US" dirty="0"/>
              <a:t>或</a:t>
            </a:r>
            <a:r>
              <a:rPr kumimoji="1" lang="en-US" altLang="zh-CN" dirty="0"/>
              <a:t>X</a:t>
            </a:r>
            <a:r>
              <a:rPr kumimoji="1" lang="zh-CN" altLang="en-US" dirty="0"/>
              <a:t>：不确定或者位置的逻辑状态</a:t>
            </a:r>
            <a:endParaRPr kumimoji="1" lang="en-US" altLang="zh-CN" dirty="0"/>
          </a:p>
          <a:p>
            <a:r>
              <a:rPr kumimoji="1" lang="en-US" altLang="zh-CN" dirty="0"/>
              <a:t>z</a:t>
            </a:r>
            <a:r>
              <a:rPr kumimoji="1" lang="zh-CN" altLang="en-US" dirty="0"/>
              <a:t>或</a:t>
            </a:r>
            <a:r>
              <a:rPr kumimoji="1" lang="en-US" altLang="zh-CN" dirty="0"/>
              <a:t>Z</a:t>
            </a:r>
            <a:r>
              <a:rPr kumimoji="1" lang="zh-CN" altLang="en-US" dirty="0"/>
              <a:t>：高阻态</a:t>
            </a:r>
            <a:endParaRPr kumimoji="1" lang="en-US" altLang="zh-CN" dirty="0"/>
          </a:p>
          <a:p>
            <a:r>
              <a:rPr kumimoji="1" lang="en-US" altLang="zh-CN" dirty="0"/>
              <a:t>Verilog</a:t>
            </a:r>
            <a:r>
              <a:rPr kumimoji="1" lang="zh-CN" altLang="en-US" dirty="0"/>
              <a:t>中的所有数据类型都在上述</a:t>
            </a:r>
            <a:r>
              <a:rPr kumimoji="1" lang="en-US" altLang="zh-CN" dirty="0"/>
              <a:t>4</a:t>
            </a:r>
            <a:r>
              <a:rPr kumimoji="1" lang="zh-CN" altLang="en-US" dirty="0"/>
              <a:t>类逻辑中取值，其中</a:t>
            </a:r>
            <a:r>
              <a:rPr kumimoji="1" lang="en-US" altLang="zh-CN" dirty="0"/>
              <a:t>x</a:t>
            </a:r>
            <a:r>
              <a:rPr kumimoji="1" lang="zh-CN" altLang="en-US" dirty="0"/>
              <a:t>和</a:t>
            </a:r>
            <a:r>
              <a:rPr kumimoji="1" lang="en-US" altLang="zh-CN" dirty="0"/>
              <a:t>z</a:t>
            </a:r>
            <a:r>
              <a:rPr kumimoji="1" lang="zh-CN" altLang="en-US" dirty="0"/>
              <a:t>都不区分大小写，也就是说</a:t>
            </a:r>
            <a:r>
              <a:rPr kumimoji="1" lang="en-US" altLang="zh-CN" dirty="0"/>
              <a:t>0x1z</a:t>
            </a:r>
            <a:r>
              <a:rPr kumimoji="1" lang="zh-CN" altLang="en-US" dirty="0"/>
              <a:t>与值</a:t>
            </a:r>
            <a:r>
              <a:rPr kumimoji="1" lang="en-US" altLang="zh-CN" dirty="0"/>
              <a:t>0X1Z</a:t>
            </a:r>
            <a:r>
              <a:rPr kumimoji="1" lang="zh-CN" altLang="en-US" dirty="0"/>
              <a:t>是等同的</a:t>
            </a:r>
          </a:p>
        </p:txBody>
      </p:sp>
    </p:spTree>
    <p:extLst>
      <p:ext uri="{BB962C8B-B14F-4D97-AF65-F5344CB8AC3E}">
        <p14:creationId xmlns:p14="http://schemas.microsoft.com/office/powerpoint/2010/main" val="4906010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数据类型</a:t>
            </a:r>
          </a:p>
        </p:txBody>
      </p:sp>
      <p:sp>
        <p:nvSpPr>
          <p:cNvPr id="3" name="Content Placeholder 2"/>
          <p:cNvSpPr>
            <a:spLocks noGrp="1"/>
          </p:cNvSpPr>
          <p:nvPr>
            <p:ph idx="1"/>
          </p:nvPr>
        </p:nvSpPr>
        <p:spPr/>
        <p:txBody>
          <a:bodyPr/>
          <a:lstStyle/>
          <a:p>
            <a:r>
              <a:rPr kumimoji="1" lang="en-US" altLang="zh-CN" dirty="0"/>
              <a:t>Verilog</a:t>
            </a:r>
            <a:r>
              <a:rPr kumimoji="1" lang="zh-CN" altLang="en-US" dirty="0"/>
              <a:t>中的变量分为如下两种数据类型：</a:t>
            </a:r>
            <a:endParaRPr kumimoji="1" lang="en-US" altLang="zh-CN" dirty="0"/>
          </a:p>
          <a:p>
            <a:r>
              <a:rPr kumimoji="1" lang="en-US" altLang="zh-CN" dirty="0"/>
              <a:t>net</a:t>
            </a:r>
            <a:r>
              <a:rPr kumimoji="1" lang="zh-CN" altLang="en-US" dirty="0"/>
              <a:t>型</a:t>
            </a:r>
            <a:endParaRPr kumimoji="1" lang="en-US" altLang="zh-CN" dirty="0"/>
          </a:p>
          <a:p>
            <a:r>
              <a:rPr kumimoji="1" lang="en-US" altLang="zh-CN" dirty="0"/>
              <a:t>variable</a:t>
            </a:r>
            <a:r>
              <a:rPr kumimoji="1" lang="zh-CN" altLang="en-US" dirty="0"/>
              <a:t>型</a:t>
            </a:r>
            <a:endParaRPr kumimoji="1" lang="en-US" altLang="zh-CN" dirty="0"/>
          </a:p>
          <a:p>
            <a:r>
              <a:rPr kumimoji="1" lang="en-US" altLang="zh-CN" dirty="0"/>
              <a:t>net</a:t>
            </a:r>
            <a:r>
              <a:rPr kumimoji="1" lang="zh-CN" altLang="en-US" dirty="0"/>
              <a:t>型中常用的有</a:t>
            </a:r>
            <a:r>
              <a:rPr kumimoji="1" lang="en-US" altLang="zh-CN" dirty="0"/>
              <a:t>wire,</a:t>
            </a:r>
            <a:r>
              <a:rPr kumimoji="1" lang="zh-CN" altLang="en-US" dirty="0"/>
              <a:t> </a:t>
            </a:r>
            <a:r>
              <a:rPr kumimoji="1" lang="en-US" altLang="zh-CN" dirty="0"/>
              <a:t>tri;</a:t>
            </a:r>
          </a:p>
          <a:p>
            <a:r>
              <a:rPr kumimoji="1" lang="en-US" altLang="zh-CN" dirty="0"/>
              <a:t>variable</a:t>
            </a:r>
            <a:r>
              <a:rPr kumimoji="1" lang="zh-CN" altLang="en-US" dirty="0"/>
              <a:t>型包括</a:t>
            </a:r>
            <a:r>
              <a:rPr kumimoji="1" lang="en-US" altLang="zh-CN" dirty="0" err="1"/>
              <a:t>reg</a:t>
            </a:r>
            <a:r>
              <a:rPr kumimoji="1" lang="en-US" altLang="zh-CN" dirty="0"/>
              <a:t>,</a:t>
            </a:r>
            <a:r>
              <a:rPr kumimoji="1" lang="zh-CN" altLang="en-US" dirty="0"/>
              <a:t> </a:t>
            </a:r>
            <a:r>
              <a:rPr kumimoji="1" lang="en-US" altLang="zh-CN" dirty="0"/>
              <a:t>integer</a:t>
            </a:r>
            <a:r>
              <a:rPr kumimoji="1" lang="zh-CN" altLang="en-US" dirty="0"/>
              <a:t>等</a:t>
            </a:r>
            <a:r>
              <a:rPr kumimoji="1" lang="en-US" altLang="zh-CN" dirty="0"/>
              <a:t>;</a:t>
            </a:r>
          </a:p>
          <a:p>
            <a:endParaRPr kumimoji="1" lang="zh-CN" altLang="en-US" dirty="0"/>
          </a:p>
        </p:txBody>
      </p:sp>
    </p:spTree>
    <p:extLst>
      <p:ext uri="{BB962C8B-B14F-4D97-AF65-F5344CB8AC3E}">
        <p14:creationId xmlns:p14="http://schemas.microsoft.com/office/powerpoint/2010/main" val="9947374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net</a:t>
            </a:r>
            <a:r>
              <a:rPr kumimoji="1" lang="zh-CN" altLang="en-US" dirty="0"/>
              <a:t>型</a:t>
            </a:r>
          </a:p>
        </p:txBody>
      </p:sp>
      <p:sp>
        <p:nvSpPr>
          <p:cNvPr id="3" name="Content Placeholder 2"/>
          <p:cNvSpPr>
            <a:spLocks noGrp="1"/>
          </p:cNvSpPr>
          <p:nvPr>
            <p:ph idx="1"/>
          </p:nvPr>
        </p:nvSpPr>
        <p:spPr/>
        <p:txBody>
          <a:bodyPr/>
          <a:lstStyle/>
          <a:p>
            <a:r>
              <a:rPr kumimoji="1" lang="en-US" altLang="zh-CN" dirty="0"/>
              <a:t>net</a:t>
            </a:r>
            <a:r>
              <a:rPr kumimoji="1" lang="zh-CN" altLang="en-US" dirty="0"/>
              <a:t>型数据相当于硬件电路中的各种物理连线，其特点是输出的值紧跟输入值的变化而变化。对连线型有两种驱动方式，一种方式在结构描述中将其连到一个门原件或模块的输出端；另一种方式是用持续赋值语句</a:t>
            </a:r>
            <a:r>
              <a:rPr kumimoji="1" lang="en-US" altLang="zh-CN" dirty="0"/>
              <a:t>assign</a:t>
            </a:r>
            <a:r>
              <a:rPr kumimoji="1" lang="zh-CN" altLang="en-US" dirty="0"/>
              <a:t>对其进行赋值</a:t>
            </a:r>
            <a:endParaRPr kumimoji="1" lang="en-US" altLang="zh-CN" dirty="0"/>
          </a:p>
          <a:p>
            <a:r>
              <a:rPr kumimoji="1" lang="en-US" altLang="zh-CN" dirty="0"/>
              <a:t>wire</a:t>
            </a:r>
            <a:r>
              <a:rPr kumimoji="1" lang="zh-CN" altLang="en-US" dirty="0"/>
              <a:t>是最常用的</a:t>
            </a:r>
            <a:r>
              <a:rPr kumimoji="1" lang="en-US" altLang="zh-CN" dirty="0"/>
              <a:t>net</a:t>
            </a:r>
            <a:r>
              <a:rPr kumimoji="1" lang="zh-CN" altLang="en-US" dirty="0"/>
              <a:t>型变量</a:t>
            </a:r>
            <a:endParaRPr kumimoji="1" lang="en-US" altLang="zh-CN" dirty="0"/>
          </a:p>
          <a:p>
            <a:r>
              <a:rPr kumimoji="1" lang="en-US" altLang="zh-CN" dirty="0"/>
              <a:t>wire</a:t>
            </a:r>
            <a:r>
              <a:rPr kumimoji="1" lang="zh-CN" altLang="en-US" dirty="0"/>
              <a:t>型变量的定义格式如下：</a:t>
            </a:r>
            <a:endParaRPr kumimoji="1" lang="en-US" altLang="zh-CN" dirty="0"/>
          </a:p>
          <a:p>
            <a:r>
              <a:rPr kumimoji="1" lang="en-US" altLang="zh-CN" dirty="0"/>
              <a:t>wire</a:t>
            </a:r>
            <a:r>
              <a:rPr kumimoji="1" lang="zh-CN" altLang="en-US" dirty="0"/>
              <a:t>数据名</a:t>
            </a:r>
            <a:r>
              <a:rPr kumimoji="1" lang="en-US" altLang="zh-CN" dirty="0"/>
              <a:t>1</a:t>
            </a:r>
            <a:r>
              <a:rPr kumimoji="1" lang="zh-CN" altLang="en-US" dirty="0"/>
              <a:t>，数据名</a:t>
            </a:r>
            <a:r>
              <a:rPr kumimoji="1" lang="en-US" altLang="zh-CN" dirty="0"/>
              <a:t>2</a:t>
            </a:r>
            <a:r>
              <a:rPr kumimoji="1" lang="zh-CN" altLang="en-US" dirty="0"/>
              <a:t>，</a:t>
            </a:r>
            <a:r>
              <a:rPr kumimoji="1" lang="mr-IN" altLang="zh-CN" dirty="0"/>
              <a:t>……</a:t>
            </a:r>
            <a:r>
              <a:rPr kumimoji="1" lang="zh-CN" altLang="en-US" dirty="0"/>
              <a:t>数据名</a:t>
            </a:r>
            <a:r>
              <a:rPr kumimoji="1" lang="en-US" altLang="zh-CN" dirty="0"/>
              <a:t>n;</a:t>
            </a:r>
          </a:p>
          <a:p>
            <a:r>
              <a:rPr kumimoji="1" lang="zh-CN" altLang="en-US" dirty="0"/>
              <a:t>例如：</a:t>
            </a:r>
            <a:r>
              <a:rPr kumimoji="1" lang="en-US" altLang="zh-CN" dirty="0"/>
              <a:t>wire</a:t>
            </a:r>
            <a:r>
              <a:rPr kumimoji="1" lang="zh-CN" altLang="en-US" dirty="0"/>
              <a:t> </a:t>
            </a:r>
            <a:r>
              <a:rPr kumimoji="1" lang="en-US" altLang="zh-CN" dirty="0" err="1"/>
              <a:t>a,b</a:t>
            </a:r>
            <a:r>
              <a:rPr kumimoji="1" lang="en-US" altLang="zh-CN" dirty="0"/>
              <a:t>;</a:t>
            </a:r>
            <a:r>
              <a:rPr kumimoji="1" lang="zh-CN" altLang="en-US" dirty="0"/>
              <a:t>       </a:t>
            </a:r>
            <a:r>
              <a:rPr kumimoji="1" lang="en-US" altLang="zh-CN" dirty="0"/>
              <a:t>//</a:t>
            </a:r>
            <a:r>
              <a:rPr kumimoji="1" lang="zh-CN" altLang="en-US" dirty="0"/>
              <a:t>定义了两个</a:t>
            </a:r>
            <a:r>
              <a:rPr kumimoji="1" lang="en-US" altLang="zh-CN" dirty="0"/>
              <a:t>wire</a:t>
            </a:r>
            <a:r>
              <a:rPr kumimoji="1" lang="zh-CN" altLang="en-US" dirty="0"/>
              <a:t>型变量</a:t>
            </a:r>
            <a:r>
              <a:rPr kumimoji="1" lang="en-US" altLang="zh-CN" dirty="0"/>
              <a:t>a</a:t>
            </a:r>
            <a:r>
              <a:rPr kumimoji="1" lang="zh-CN" altLang="en-US" dirty="0"/>
              <a:t>和</a:t>
            </a:r>
            <a:r>
              <a:rPr kumimoji="1" lang="en-US" altLang="zh-CN" dirty="0"/>
              <a:t>b</a:t>
            </a:r>
            <a:endParaRPr kumimoji="1" lang="zh-CN" altLang="en-US" dirty="0"/>
          </a:p>
        </p:txBody>
      </p:sp>
    </p:spTree>
    <p:extLst>
      <p:ext uri="{BB962C8B-B14F-4D97-AF65-F5344CB8AC3E}">
        <p14:creationId xmlns:p14="http://schemas.microsoft.com/office/powerpoint/2010/main" val="3109995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kumimoji="1" lang="en-US" altLang="zh-CN" dirty="0"/>
              <a:t>Verilog</a:t>
            </a:r>
            <a:r>
              <a:rPr kumimoji="1" lang="zh-CN" altLang="en-US" dirty="0"/>
              <a:t>设计初步</a:t>
            </a:r>
          </a:p>
        </p:txBody>
      </p:sp>
      <p:sp>
        <p:nvSpPr>
          <p:cNvPr id="5" name="Text Placeholder 4"/>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3425188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Variable</a:t>
            </a:r>
            <a:r>
              <a:rPr kumimoji="1" lang="zh-CN" altLang="en-US" dirty="0"/>
              <a:t>型</a:t>
            </a:r>
          </a:p>
        </p:txBody>
      </p:sp>
      <p:sp>
        <p:nvSpPr>
          <p:cNvPr id="3" name="Content Placeholder 2"/>
          <p:cNvSpPr>
            <a:spLocks noGrp="1"/>
          </p:cNvSpPr>
          <p:nvPr>
            <p:ph idx="1"/>
          </p:nvPr>
        </p:nvSpPr>
        <p:spPr/>
        <p:txBody>
          <a:bodyPr>
            <a:normAutofit/>
          </a:bodyPr>
          <a:lstStyle/>
          <a:p>
            <a:r>
              <a:rPr kumimoji="1" lang="en-US" altLang="zh-CN" dirty="0"/>
              <a:t>variable</a:t>
            </a:r>
            <a:r>
              <a:rPr kumimoji="1" lang="zh-CN" altLang="en-US" dirty="0"/>
              <a:t>型变量必须放在过程语句（如</a:t>
            </a:r>
            <a:r>
              <a:rPr kumimoji="1" lang="en-US" altLang="zh-CN" dirty="0"/>
              <a:t>initial,</a:t>
            </a:r>
            <a:r>
              <a:rPr kumimoji="1" lang="zh-CN" altLang="en-US" dirty="0"/>
              <a:t> </a:t>
            </a:r>
            <a:r>
              <a:rPr kumimoji="1" lang="en-US" altLang="zh-CN" dirty="0"/>
              <a:t>always)</a:t>
            </a:r>
            <a:r>
              <a:rPr kumimoji="1" lang="zh-CN" altLang="en-US" dirty="0"/>
              <a:t>中，通过过程赋值语句赋值；在</a:t>
            </a:r>
            <a:r>
              <a:rPr kumimoji="1" lang="en-US" altLang="zh-CN" dirty="0" err="1"/>
              <a:t>always,inital</a:t>
            </a:r>
            <a:r>
              <a:rPr kumimoji="1" lang="zh-CN" altLang="en-US" dirty="0"/>
              <a:t>等过程块内被赋值的信号也必须定义成</a:t>
            </a:r>
            <a:r>
              <a:rPr kumimoji="1" lang="en-US" altLang="zh-CN" dirty="0"/>
              <a:t>variable</a:t>
            </a:r>
            <a:r>
              <a:rPr kumimoji="1" lang="zh-CN" altLang="en-US" dirty="0"/>
              <a:t>型</a:t>
            </a:r>
            <a:endParaRPr kumimoji="1" lang="en-US" altLang="zh-CN" dirty="0"/>
          </a:p>
          <a:p>
            <a:r>
              <a:rPr kumimoji="1" lang="zh-CN" altLang="en-US" dirty="0"/>
              <a:t>注意：</a:t>
            </a:r>
            <a:r>
              <a:rPr kumimoji="1" lang="en-US" altLang="zh-CN" dirty="0"/>
              <a:t>variable</a:t>
            </a:r>
            <a:r>
              <a:rPr kumimoji="1" lang="zh-CN" altLang="en-US" dirty="0"/>
              <a:t>型变量并不意味着一定对应硬件上的一个触发器或寄存器等存储元件，在综合器进行综合的时候，</a:t>
            </a:r>
            <a:r>
              <a:rPr kumimoji="1" lang="en-US" altLang="zh-CN" dirty="0"/>
              <a:t>variable</a:t>
            </a:r>
            <a:r>
              <a:rPr kumimoji="1" lang="zh-CN" altLang="en-US" dirty="0"/>
              <a:t>型变量会根据具体情况来确定是映射成连线还是映射为触发器或者寄存器</a:t>
            </a:r>
            <a:endParaRPr kumimoji="1" lang="en-US" altLang="zh-CN" dirty="0"/>
          </a:p>
          <a:p>
            <a:r>
              <a:rPr kumimoji="1" lang="en-US" altLang="zh-CN" dirty="0" err="1"/>
              <a:t>reg</a:t>
            </a:r>
            <a:r>
              <a:rPr kumimoji="1" lang="zh-CN" altLang="en-US" dirty="0"/>
              <a:t>型变量是最常用的一种</a:t>
            </a:r>
            <a:r>
              <a:rPr kumimoji="1" lang="en-US" altLang="zh-CN" dirty="0"/>
              <a:t>variable</a:t>
            </a:r>
            <a:r>
              <a:rPr kumimoji="1" lang="zh-CN" altLang="en-US" dirty="0"/>
              <a:t>型变量</a:t>
            </a:r>
            <a:endParaRPr kumimoji="1" lang="en-US" altLang="zh-CN" dirty="0"/>
          </a:p>
          <a:p>
            <a:r>
              <a:rPr kumimoji="1" lang="en-US" altLang="zh-CN" dirty="0" err="1"/>
              <a:t>reg</a:t>
            </a:r>
            <a:r>
              <a:rPr kumimoji="1" lang="zh-CN" altLang="en-US" dirty="0"/>
              <a:t> 数据名</a:t>
            </a:r>
            <a:r>
              <a:rPr kumimoji="1" lang="en-US" altLang="zh-CN" dirty="0"/>
              <a:t>1</a:t>
            </a:r>
            <a:r>
              <a:rPr kumimoji="1" lang="zh-CN" altLang="en-US" dirty="0"/>
              <a:t>，数据名</a:t>
            </a:r>
            <a:r>
              <a:rPr kumimoji="1" lang="en-US" altLang="zh-CN" dirty="0"/>
              <a:t>2</a:t>
            </a:r>
            <a:r>
              <a:rPr kumimoji="1" lang="zh-CN" altLang="en-US" dirty="0"/>
              <a:t>，</a:t>
            </a:r>
            <a:r>
              <a:rPr kumimoji="1" lang="mr-IN" altLang="zh-CN" dirty="0"/>
              <a:t>……</a:t>
            </a:r>
            <a:r>
              <a:rPr kumimoji="1" lang="zh-CN" altLang="en-US" dirty="0"/>
              <a:t>数据名</a:t>
            </a:r>
            <a:r>
              <a:rPr kumimoji="1" lang="en-US" altLang="zh-CN" dirty="0"/>
              <a:t>n;</a:t>
            </a:r>
          </a:p>
          <a:p>
            <a:r>
              <a:rPr kumimoji="1" lang="zh-CN" altLang="en-US" dirty="0"/>
              <a:t>例如：</a:t>
            </a:r>
            <a:r>
              <a:rPr kumimoji="1" lang="en-US" altLang="zh-CN" dirty="0" err="1"/>
              <a:t>reg</a:t>
            </a:r>
            <a:r>
              <a:rPr kumimoji="1" lang="zh-CN" altLang="en-US" dirty="0"/>
              <a:t> </a:t>
            </a:r>
            <a:r>
              <a:rPr kumimoji="1" lang="en-US" altLang="zh-CN" dirty="0" err="1"/>
              <a:t>a,b</a:t>
            </a:r>
            <a:r>
              <a:rPr kumimoji="1" lang="en-US" altLang="zh-CN" dirty="0"/>
              <a:t>;</a:t>
            </a:r>
            <a:r>
              <a:rPr kumimoji="1" lang="zh-CN" altLang="en-US" dirty="0"/>
              <a:t>    </a:t>
            </a:r>
            <a:r>
              <a:rPr kumimoji="1" lang="en-US" altLang="zh-CN" dirty="0"/>
              <a:t>//</a:t>
            </a:r>
            <a:r>
              <a:rPr kumimoji="1" lang="zh-CN" altLang="en-US" dirty="0"/>
              <a:t>定义了两个</a:t>
            </a:r>
            <a:r>
              <a:rPr kumimoji="1" lang="en-US" altLang="zh-CN" dirty="0" err="1"/>
              <a:t>reg</a:t>
            </a:r>
            <a:r>
              <a:rPr kumimoji="1" lang="zh-CN" altLang="en-US" dirty="0"/>
              <a:t>型变量</a:t>
            </a:r>
            <a:r>
              <a:rPr kumimoji="1" lang="en-US" altLang="zh-CN" dirty="0"/>
              <a:t>a</a:t>
            </a:r>
            <a:r>
              <a:rPr kumimoji="1" lang="zh-CN" altLang="en-US" dirty="0"/>
              <a:t>和</a:t>
            </a:r>
            <a:r>
              <a:rPr kumimoji="1" lang="en-US" altLang="zh-CN" dirty="0"/>
              <a:t>b</a:t>
            </a:r>
            <a:endParaRPr kumimoji="1" lang="zh-CN" altLang="en-US" dirty="0"/>
          </a:p>
        </p:txBody>
      </p:sp>
    </p:spTree>
    <p:extLst>
      <p:ext uri="{BB962C8B-B14F-4D97-AF65-F5344CB8AC3E}">
        <p14:creationId xmlns:p14="http://schemas.microsoft.com/office/powerpoint/2010/main" val="26518010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参数</a:t>
            </a:r>
            <a:endParaRPr lang="en-US" dirty="0"/>
          </a:p>
        </p:txBody>
      </p:sp>
      <p:sp>
        <p:nvSpPr>
          <p:cNvPr id="3" name="Content Placeholder 2"/>
          <p:cNvSpPr>
            <a:spLocks noGrp="1"/>
          </p:cNvSpPr>
          <p:nvPr>
            <p:ph idx="1"/>
          </p:nvPr>
        </p:nvSpPr>
        <p:spPr/>
        <p:txBody>
          <a:bodyPr/>
          <a:lstStyle/>
          <a:p>
            <a:r>
              <a:rPr lang="zh-CN" altLang="en-US" dirty="0"/>
              <a:t>在</a:t>
            </a:r>
            <a:r>
              <a:rPr lang="en-US" altLang="zh-CN" dirty="0"/>
              <a:t>Verilog</a:t>
            </a:r>
            <a:r>
              <a:rPr lang="zh-CN" altLang="en-US" dirty="0"/>
              <a:t>语言中，使用参数</a:t>
            </a:r>
            <a:r>
              <a:rPr lang="en-US" altLang="zh-CN" dirty="0"/>
              <a:t>parameter</a:t>
            </a:r>
            <a:r>
              <a:rPr lang="zh-CN" altLang="en-US" dirty="0"/>
              <a:t>来定义符号常量，即用</a:t>
            </a:r>
            <a:r>
              <a:rPr lang="en-US" altLang="zh-CN" dirty="0"/>
              <a:t>parameter</a:t>
            </a:r>
            <a:r>
              <a:rPr lang="zh-CN" altLang="en-US" dirty="0"/>
              <a:t>来定义一个标识符代表一个常量。参数常用来定义时延和变量的宽度。</a:t>
            </a:r>
            <a:endParaRPr lang="en-US" altLang="zh-CN" dirty="0"/>
          </a:p>
          <a:p>
            <a:r>
              <a:rPr lang="en-US" altLang="zh-CN" dirty="0"/>
              <a:t>parameter</a:t>
            </a:r>
            <a:r>
              <a:rPr lang="zh-CN" altLang="en-US" dirty="0"/>
              <a:t> 参数名</a:t>
            </a:r>
            <a:r>
              <a:rPr lang="en-US" altLang="zh-CN" dirty="0"/>
              <a:t>1</a:t>
            </a:r>
            <a:r>
              <a:rPr lang="zh-CN" altLang="en-US" dirty="0"/>
              <a:t> </a:t>
            </a:r>
            <a:r>
              <a:rPr lang="en-US" altLang="zh-CN" dirty="0"/>
              <a:t>=</a:t>
            </a:r>
            <a:r>
              <a:rPr lang="zh-CN" altLang="en-US" dirty="0"/>
              <a:t> 表达式</a:t>
            </a:r>
            <a:r>
              <a:rPr lang="en-US" altLang="zh-CN" dirty="0"/>
              <a:t>1</a:t>
            </a:r>
            <a:r>
              <a:rPr lang="zh-CN" altLang="en-US" dirty="0"/>
              <a:t>，参数名</a:t>
            </a:r>
            <a:r>
              <a:rPr lang="en-US" altLang="zh-CN" dirty="0"/>
              <a:t>2=</a:t>
            </a:r>
            <a:r>
              <a:rPr lang="zh-CN" altLang="en-US" dirty="0"/>
              <a:t>表达式</a:t>
            </a:r>
            <a:r>
              <a:rPr lang="en-US" altLang="zh-CN" dirty="0"/>
              <a:t>2</a:t>
            </a:r>
          </a:p>
          <a:p>
            <a:r>
              <a:rPr lang="zh-CN" altLang="en-US" dirty="0"/>
              <a:t>例如</a:t>
            </a:r>
            <a:endParaRPr lang="en-US" altLang="zh-CN" dirty="0"/>
          </a:p>
          <a:p>
            <a:r>
              <a:rPr lang="en-US" altLang="zh-CN" dirty="0"/>
              <a:t>parameter</a:t>
            </a:r>
            <a:r>
              <a:rPr lang="zh-CN" altLang="en-US" dirty="0"/>
              <a:t> </a:t>
            </a:r>
            <a:r>
              <a:rPr lang="en-US" altLang="zh-CN" dirty="0"/>
              <a:t>SEL=8,</a:t>
            </a:r>
            <a:r>
              <a:rPr lang="zh-CN" altLang="en-US" dirty="0"/>
              <a:t> </a:t>
            </a:r>
            <a:r>
              <a:rPr lang="en-US" altLang="zh-CN" dirty="0"/>
              <a:t>CODE=8s’ha3;</a:t>
            </a:r>
          </a:p>
          <a:p>
            <a:endParaRPr lang="en-US" dirty="0"/>
          </a:p>
        </p:txBody>
      </p:sp>
    </p:spTree>
    <p:extLst>
      <p:ext uri="{BB962C8B-B14F-4D97-AF65-F5344CB8AC3E}">
        <p14:creationId xmlns:p14="http://schemas.microsoft.com/office/powerpoint/2010/main" val="28954289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采用参数定义的数据比较器</a:t>
            </a:r>
            <a:br>
              <a:rPr lang="en-US" altLang="zh-CN" dirty="0"/>
            </a:br>
            <a:r>
              <a:rPr lang="en-US" altLang="zh-CN" dirty="0"/>
              <a:t>p013.v</a:t>
            </a:r>
            <a:endParaRPr lang="en-US" dirty="0"/>
          </a:p>
        </p:txBody>
      </p:sp>
      <p:sp>
        <p:nvSpPr>
          <p:cNvPr id="3" name="Content Placeholder 2"/>
          <p:cNvSpPr>
            <a:spLocks noGrp="1"/>
          </p:cNvSpPr>
          <p:nvPr>
            <p:ph idx="1"/>
          </p:nvPr>
        </p:nvSpPr>
        <p:spPr/>
        <p:txBody>
          <a:bodyPr>
            <a:normAutofit/>
          </a:bodyPr>
          <a:lstStyle/>
          <a:p>
            <a:r>
              <a:rPr lang="en-US" dirty="0"/>
              <a:t>module </a:t>
            </a:r>
            <a:r>
              <a:rPr lang="en-US" dirty="0" err="1"/>
              <a:t>compare_w</a:t>
            </a:r>
            <a:r>
              <a:rPr lang="en-US" dirty="0"/>
              <a:t>(</a:t>
            </a:r>
            <a:r>
              <a:rPr lang="en-US" dirty="0" err="1"/>
              <a:t>a,b,larger,equal,less</a:t>
            </a:r>
            <a:r>
              <a:rPr lang="en-US" dirty="0"/>
              <a:t>);</a:t>
            </a:r>
          </a:p>
          <a:p>
            <a:r>
              <a:rPr lang="en-US" dirty="0"/>
              <a:t>parameter SIZE=6; //参数定义</a:t>
            </a:r>
          </a:p>
          <a:p>
            <a:r>
              <a:rPr lang="en-US" dirty="0"/>
              <a:t>input[SIZE-1:0] </a:t>
            </a:r>
            <a:r>
              <a:rPr lang="en-US" dirty="0" err="1"/>
              <a:t>a,b</a:t>
            </a:r>
            <a:r>
              <a:rPr lang="en-US" dirty="0"/>
              <a:t>;</a:t>
            </a:r>
          </a:p>
          <a:p>
            <a:r>
              <a:rPr lang="en-US" dirty="0"/>
              <a:t>output </a:t>
            </a:r>
            <a:r>
              <a:rPr lang="en-US" dirty="0" err="1"/>
              <a:t>larger,equal,less</a:t>
            </a:r>
            <a:r>
              <a:rPr lang="en-US" dirty="0"/>
              <a:t>;</a:t>
            </a:r>
          </a:p>
          <a:p>
            <a:r>
              <a:rPr lang="en-US" dirty="0"/>
              <a:t>wire </a:t>
            </a:r>
            <a:r>
              <a:rPr lang="en-US" dirty="0" err="1"/>
              <a:t>larger,equal,less</a:t>
            </a:r>
            <a:r>
              <a:rPr lang="en-US" dirty="0"/>
              <a:t>;</a:t>
            </a:r>
          </a:p>
          <a:p>
            <a:r>
              <a:rPr lang="en-US" dirty="0"/>
              <a:t>assign larger=(a&gt;b);</a:t>
            </a:r>
          </a:p>
          <a:p>
            <a:r>
              <a:rPr lang="en-US" dirty="0"/>
              <a:t>assign equal=(a==b);</a:t>
            </a:r>
          </a:p>
          <a:p>
            <a:r>
              <a:rPr lang="en-US" dirty="0"/>
              <a:t>assign less=(a&lt;b);</a:t>
            </a:r>
          </a:p>
          <a:p>
            <a:r>
              <a:rPr lang="en-US" dirty="0" err="1"/>
              <a:t>endmodule</a:t>
            </a:r>
            <a:endParaRPr lang="en-US" dirty="0"/>
          </a:p>
        </p:txBody>
      </p:sp>
    </p:spTree>
    <p:extLst>
      <p:ext uri="{BB962C8B-B14F-4D97-AF65-F5344CB8AC3E}">
        <p14:creationId xmlns:p14="http://schemas.microsoft.com/office/powerpoint/2010/main" val="7937868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采用参数定义的加法器</a:t>
            </a:r>
            <a:br>
              <a:rPr lang="en-US" altLang="zh-CN" dirty="0"/>
            </a:br>
            <a:r>
              <a:rPr lang="en-US" altLang="zh-CN" dirty="0"/>
              <a:t>p014.v</a:t>
            </a:r>
            <a:endParaRPr lang="zh-CN" altLang="en-US" dirty="0"/>
          </a:p>
        </p:txBody>
      </p:sp>
      <p:sp>
        <p:nvSpPr>
          <p:cNvPr id="3" name="Content Placeholder 2"/>
          <p:cNvSpPr>
            <a:spLocks noGrp="1"/>
          </p:cNvSpPr>
          <p:nvPr>
            <p:ph idx="1"/>
          </p:nvPr>
        </p:nvSpPr>
        <p:spPr/>
        <p:txBody>
          <a:bodyPr/>
          <a:lstStyle/>
          <a:p>
            <a:r>
              <a:rPr lang="en-US" dirty="0"/>
              <a:t>module </a:t>
            </a:r>
            <a:r>
              <a:rPr lang="en-US" dirty="0" err="1"/>
              <a:t>add_w</a:t>
            </a:r>
            <a:r>
              <a:rPr lang="en-US" dirty="0"/>
              <a:t>(</a:t>
            </a:r>
            <a:r>
              <a:rPr lang="en-US" dirty="0" err="1"/>
              <a:t>a,b,sum</a:t>
            </a:r>
            <a:r>
              <a:rPr lang="en-US" dirty="0"/>
              <a:t>);</a:t>
            </a:r>
          </a:p>
          <a:p>
            <a:r>
              <a:rPr lang="en-US" dirty="0"/>
              <a:t>parameter MSB=15; //参数定义</a:t>
            </a:r>
          </a:p>
          <a:p>
            <a:r>
              <a:rPr lang="en-US" dirty="0"/>
              <a:t>input[MSB:0] </a:t>
            </a:r>
            <a:r>
              <a:rPr lang="en-US" dirty="0" err="1"/>
              <a:t>a,b</a:t>
            </a:r>
            <a:r>
              <a:rPr lang="en-US" dirty="0"/>
              <a:t>;</a:t>
            </a:r>
          </a:p>
          <a:p>
            <a:r>
              <a:rPr lang="en-US" dirty="0"/>
              <a:t>output[MSB+1:0] sum;</a:t>
            </a:r>
          </a:p>
          <a:p>
            <a:r>
              <a:rPr lang="en-US" dirty="0"/>
              <a:t>assign sum=</a:t>
            </a:r>
            <a:r>
              <a:rPr lang="en-US" dirty="0" err="1"/>
              <a:t>a+b</a:t>
            </a:r>
            <a:r>
              <a:rPr lang="en-US" dirty="0"/>
              <a:t>;</a:t>
            </a:r>
          </a:p>
          <a:p>
            <a:r>
              <a:rPr lang="en-US" dirty="0" err="1"/>
              <a:t>endmodule</a:t>
            </a:r>
            <a:endParaRPr lang="en-US" dirty="0"/>
          </a:p>
        </p:txBody>
      </p:sp>
    </p:spTree>
    <p:extLst>
      <p:ext uri="{BB962C8B-B14F-4D97-AF65-F5344CB8AC3E}">
        <p14:creationId xmlns:p14="http://schemas.microsoft.com/office/powerpoint/2010/main" val="89656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采用参数定义的二进制计数器</a:t>
            </a:r>
            <a:endParaRPr lang="en-US" dirty="0"/>
          </a:p>
        </p:txBody>
      </p:sp>
      <p:sp>
        <p:nvSpPr>
          <p:cNvPr id="3" name="Content Placeholder 2"/>
          <p:cNvSpPr>
            <a:spLocks noGrp="1"/>
          </p:cNvSpPr>
          <p:nvPr>
            <p:ph idx="1"/>
          </p:nvPr>
        </p:nvSpPr>
        <p:spPr/>
        <p:txBody>
          <a:bodyPr>
            <a:normAutofit/>
          </a:bodyPr>
          <a:lstStyle/>
          <a:p>
            <a:r>
              <a:rPr lang="en-US" dirty="0"/>
              <a:t>module </a:t>
            </a:r>
            <a:r>
              <a:rPr lang="en-US" dirty="0" err="1"/>
              <a:t>count_w</a:t>
            </a:r>
            <a:r>
              <a:rPr lang="en-US" dirty="0"/>
              <a:t>(</a:t>
            </a:r>
            <a:r>
              <a:rPr lang="en-US" dirty="0" err="1"/>
              <a:t>en,clk,reset,out</a:t>
            </a:r>
            <a:r>
              <a:rPr lang="en-US" dirty="0"/>
              <a:t>);</a:t>
            </a:r>
          </a:p>
          <a:p>
            <a:r>
              <a:rPr lang="en-US" dirty="0"/>
              <a:t>input </a:t>
            </a:r>
            <a:r>
              <a:rPr lang="en-US" dirty="0" err="1"/>
              <a:t>clk,reset,en</a:t>
            </a:r>
            <a:r>
              <a:rPr lang="en-US" dirty="0"/>
              <a:t>;</a:t>
            </a:r>
          </a:p>
          <a:p>
            <a:r>
              <a:rPr lang="en-US" dirty="0"/>
              <a:t>parameter WIDTH=8; //参数定义</a:t>
            </a:r>
          </a:p>
          <a:p>
            <a:r>
              <a:rPr lang="en-US" dirty="0"/>
              <a:t>output[WIDTH-1:0] out;</a:t>
            </a:r>
          </a:p>
          <a:p>
            <a:r>
              <a:rPr lang="en-US" dirty="0" err="1"/>
              <a:t>reg</a:t>
            </a:r>
            <a:r>
              <a:rPr lang="en-US" dirty="0"/>
              <a:t>[WIDTH-1:0] out;</a:t>
            </a:r>
          </a:p>
          <a:p>
            <a:r>
              <a:rPr lang="en-US" dirty="0"/>
              <a:t>always @(</a:t>
            </a:r>
            <a:r>
              <a:rPr lang="en-US" dirty="0" err="1"/>
              <a:t>posedge</a:t>
            </a:r>
            <a:r>
              <a:rPr lang="en-US" dirty="0"/>
              <a:t> </a:t>
            </a:r>
            <a:r>
              <a:rPr lang="en-US" dirty="0" err="1"/>
              <a:t>clk</a:t>
            </a:r>
            <a:r>
              <a:rPr lang="en-US" dirty="0"/>
              <a:t> or </a:t>
            </a:r>
            <a:r>
              <a:rPr lang="en-US" dirty="0" err="1"/>
              <a:t>negedge</a:t>
            </a:r>
            <a:r>
              <a:rPr lang="en-US" dirty="0"/>
              <a:t> reset)</a:t>
            </a:r>
          </a:p>
          <a:p>
            <a:r>
              <a:rPr lang="en-US" dirty="0"/>
              <a:t>if(!reset) out=0;</a:t>
            </a:r>
          </a:p>
          <a:p>
            <a:r>
              <a:rPr lang="en-US" dirty="0"/>
              <a:t>else if(</a:t>
            </a:r>
            <a:r>
              <a:rPr lang="en-US" dirty="0" err="1"/>
              <a:t>en</a:t>
            </a:r>
            <a:r>
              <a:rPr lang="en-US" dirty="0"/>
              <a:t>) out=out+1;</a:t>
            </a:r>
          </a:p>
          <a:p>
            <a:r>
              <a:rPr lang="en-US" dirty="0" err="1"/>
              <a:t>endmodule</a:t>
            </a:r>
            <a:endParaRPr lang="en-US" dirty="0"/>
          </a:p>
          <a:p>
            <a:endParaRPr lang="en-US" dirty="0"/>
          </a:p>
        </p:txBody>
      </p:sp>
    </p:spTree>
    <p:extLst>
      <p:ext uri="{BB962C8B-B14F-4D97-AF65-F5344CB8AC3E}">
        <p14:creationId xmlns:p14="http://schemas.microsoft.com/office/powerpoint/2010/main" val="30109669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向量</a:t>
            </a:r>
            <a:endParaRPr lang="en-US" dirty="0"/>
          </a:p>
        </p:txBody>
      </p:sp>
      <p:sp>
        <p:nvSpPr>
          <p:cNvPr id="3" name="Content Placeholder 2"/>
          <p:cNvSpPr>
            <a:spLocks noGrp="1"/>
          </p:cNvSpPr>
          <p:nvPr>
            <p:ph idx="1"/>
          </p:nvPr>
        </p:nvSpPr>
        <p:spPr/>
        <p:txBody>
          <a:bodyPr>
            <a:normAutofit/>
          </a:bodyPr>
          <a:lstStyle/>
          <a:p>
            <a:r>
              <a:rPr lang="zh-CN" altLang="en-US" dirty="0"/>
              <a:t>标量与向量</a:t>
            </a:r>
          </a:p>
          <a:p>
            <a:r>
              <a:rPr lang="zh-CN" altLang="en-US" dirty="0"/>
              <a:t>宽度为</a:t>
            </a:r>
            <a:r>
              <a:rPr lang="en-US" altLang="zh-CN" dirty="0"/>
              <a:t>1</a:t>
            </a:r>
            <a:r>
              <a:rPr lang="zh-CN" altLang="en-US" dirty="0"/>
              <a:t>位的变量称为标量，如果在变量声明中没有指定位宽，则默认为标量（</a:t>
            </a:r>
            <a:r>
              <a:rPr lang="en-US" altLang="zh-CN" dirty="0"/>
              <a:t>1</a:t>
            </a:r>
            <a:r>
              <a:rPr lang="zh-CN" altLang="en-US" dirty="0"/>
              <a:t>位）。举例如下：</a:t>
            </a:r>
          </a:p>
          <a:p>
            <a:pPr lvl="1"/>
            <a:r>
              <a:rPr lang="en-US" altLang="zh-CN" dirty="0"/>
              <a:t>wire a; //a</a:t>
            </a:r>
            <a:r>
              <a:rPr lang="zh-CN" altLang="en-US" dirty="0"/>
              <a:t>为标量</a:t>
            </a:r>
          </a:p>
          <a:p>
            <a:pPr lvl="1"/>
            <a:r>
              <a:rPr lang="en-US" altLang="zh-CN" dirty="0" err="1"/>
              <a:t>reg</a:t>
            </a:r>
            <a:r>
              <a:rPr lang="en-US" altLang="zh-CN" dirty="0"/>
              <a:t> </a:t>
            </a:r>
            <a:r>
              <a:rPr lang="en-US" altLang="zh-CN" dirty="0" err="1"/>
              <a:t>clk</a:t>
            </a:r>
            <a:r>
              <a:rPr lang="en-US" altLang="zh-CN" dirty="0"/>
              <a:t>; //</a:t>
            </a:r>
            <a:r>
              <a:rPr lang="en-US" altLang="zh-CN" dirty="0" err="1"/>
              <a:t>clk</a:t>
            </a:r>
            <a:r>
              <a:rPr lang="zh-CN" altLang="en-US" dirty="0"/>
              <a:t>为标量</a:t>
            </a:r>
            <a:r>
              <a:rPr lang="en-US" altLang="zh-CN" dirty="0" err="1"/>
              <a:t>reg</a:t>
            </a:r>
            <a:r>
              <a:rPr lang="zh-CN" altLang="en-US" dirty="0"/>
              <a:t>型变量</a:t>
            </a:r>
          </a:p>
          <a:p>
            <a:r>
              <a:rPr lang="en-US" altLang="zh-CN" dirty="0"/>
              <a:t>n</a:t>
            </a:r>
            <a:r>
              <a:rPr lang="zh-CN" altLang="en-US" dirty="0"/>
              <a:t>线宽大于</a:t>
            </a:r>
            <a:r>
              <a:rPr lang="en-US" altLang="zh-CN" dirty="0"/>
              <a:t>1</a:t>
            </a:r>
            <a:r>
              <a:rPr lang="zh-CN" altLang="en-US" dirty="0"/>
              <a:t>位的变量（包括</a:t>
            </a:r>
            <a:r>
              <a:rPr lang="en-US" altLang="zh-CN" dirty="0"/>
              <a:t>net</a:t>
            </a:r>
            <a:r>
              <a:rPr lang="zh-CN" altLang="en-US" dirty="0"/>
              <a:t>型和</a:t>
            </a:r>
            <a:r>
              <a:rPr lang="en-US" altLang="zh-CN" dirty="0"/>
              <a:t>variable</a:t>
            </a:r>
            <a:r>
              <a:rPr lang="zh-CN" altLang="en-US" dirty="0"/>
              <a:t>型）称为向量（</a:t>
            </a:r>
            <a:r>
              <a:rPr lang="en-US" altLang="zh-CN" dirty="0"/>
              <a:t>vector</a:t>
            </a:r>
            <a:r>
              <a:rPr lang="zh-CN" altLang="en-US" dirty="0"/>
              <a:t>）。向量的宽度用下面的形式定义：</a:t>
            </a:r>
          </a:p>
          <a:p>
            <a:pPr lvl="1"/>
            <a:r>
              <a:rPr lang="en-US" altLang="zh-CN" dirty="0"/>
              <a:t>[</a:t>
            </a:r>
            <a:r>
              <a:rPr lang="en-US" altLang="zh-CN" dirty="0" err="1"/>
              <a:t>msb</a:t>
            </a:r>
            <a:r>
              <a:rPr lang="en-US" altLang="zh-CN" dirty="0"/>
              <a:t> : </a:t>
            </a:r>
            <a:r>
              <a:rPr lang="en-US" altLang="zh-CN" dirty="0" err="1"/>
              <a:t>lsb</a:t>
            </a:r>
            <a:r>
              <a:rPr lang="en-US" altLang="zh-CN" dirty="0"/>
              <a:t>]</a:t>
            </a:r>
          </a:p>
          <a:p>
            <a:r>
              <a:rPr lang="zh-CN" altLang="en-US" dirty="0"/>
              <a:t>比如：</a:t>
            </a:r>
          </a:p>
          <a:p>
            <a:pPr lvl="1"/>
            <a:r>
              <a:rPr lang="en-US" altLang="zh-CN" dirty="0"/>
              <a:t>wire[3:0] bus; //4</a:t>
            </a:r>
            <a:r>
              <a:rPr lang="zh-CN" altLang="en-US" dirty="0"/>
              <a:t>位的总线</a:t>
            </a:r>
          </a:p>
        </p:txBody>
      </p:sp>
    </p:spTree>
    <p:extLst>
      <p:ext uri="{BB962C8B-B14F-4D97-AF65-F5344CB8AC3E}">
        <p14:creationId xmlns:p14="http://schemas.microsoft.com/office/powerpoint/2010/main" val="30667102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位选择和域选择</a:t>
            </a:r>
            <a:endParaRPr lang="en-US" dirty="0"/>
          </a:p>
        </p:txBody>
      </p:sp>
      <p:sp>
        <p:nvSpPr>
          <p:cNvPr id="3" name="Content Placeholder 2"/>
          <p:cNvSpPr>
            <a:spLocks noGrp="1"/>
          </p:cNvSpPr>
          <p:nvPr>
            <p:ph idx="1"/>
          </p:nvPr>
        </p:nvSpPr>
        <p:spPr/>
        <p:txBody>
          <a:bodyPr>
            <a:normAutofit/>
          </a:bodyPr>
          <a:lstStyle/>
          <a:p>
            <a:r>
              <a:rPr lang="mr-IN" dirty="0" err="1"/>
              <a:t>在表达式中可任意选中向量中的一位或相邻几位，分别称为位选择和域选择，例如</a:t>
            </a:r>
            <a:r>
              <a:rPr lang="mr-IN" dirty="0"/>
              <a:t>：</a:t>
            </a:r>
          </a:p>
          <a:p>
            <a:r>
              <a:rPr lang="mr-IN" dirty="0" err="1"/>
              <a:t>A</a:t>
            </a:r>
            <a:r>
              <a:rPr lang="mr-IN" dirty="0"/>
              <a:t>=</a:t>
            </a:r>
            <a:r>
              <a:rPr lang="mr-IN" dirty="0" err="1"/>
              <a:t>mybyte</a:t>
            </a:r>
            <a:r>
              <a:rPr lang="mr-IN" dirty="0"/>
              <a:t>[6]; //</a:t>
            </a:r>
            <a:r>
              <a:rPr lang="mr-IN" dirty="0" err="1"/>
              <a:t>位选择</a:t>
            </a:r>
            <a:endParaRPr lang="mr-IN" dirty="0"/>
          </a:p>
          <a:p>
            <a:r>
              <a:rPr lang="mr-IN" dirty="0" err="1"/>
              <a:t>B</a:t>
            </a:r>
            <a:r>
              <a:rPr lang="mr-IN" dirty="0"/>
              <a:t>=</a:t>
            </a:r>
            <a:r>
              <a:rPr lang="mr-IN" dirty="0" err="1"/>
              <a:t>mybyte</a:t>
            </a:r>
            <a:r>
              <a:rPr lang="mr-IN" dirty="0"/>
              <a:t>[5:2]; //</a:t>
            </a:r>
            <a:r>
              <a:rPr lang="mr-IN" dirty="0" err="1"/>
              <a:t>域选择</a:t>
            </a:r>
            <a:endParaRPr lang="mr-IN" dirty="0"/>
          </a:p>
          <a:p>
            <a:r>
              <a:rPr lang="mr-IN" dirty="0" err="1"/>
              <a:t>再比如</a:t>
            </a:r>
            <a:r>
              <a:rPr lang="mr-IN" dirty="0"/>
              <a:t>：</a:t>
            </a:r>
          </a:p>
          <a:p>
            <a:r>
              <a:rPr lang="mr-IN" dirty="0" err="1"/>
              <a:t>reg</a:t>
            </a:r>
            <a:r>
              <a:rPr lang="mr-IN" dirty="0"/>
              <a:t>[7:0] </a:t>
            </a:r>
            <a:r>
              <a:rPr lang="mr-IN" dirty="0" err="1"/>
              <a:t>a,b</a:t>
            </a:r>
            <a:r>
              <a:rPr lang="mr-IN" dirty="0"/>
              <a:t>; </a:t>
            </a:r>
            <a:r>
              <a:rPr lang="mr-IN" dirty="0" err="1"/>
              <a:t>reg</a:t>
            </a:r>
            <a:r>
              <a:rPr lang="mr-IN" dirty="0"/>
              <a:t>[3:0] </a:t>
            </a:r>
            <a:r>
              <a:rPr lang="mr-IN" dirty="0" err="1"/>
              <a:t>c</a:t>
            </a:r>
            <a:r>
              <a:rPr lang="mr-IN" dirty="0"/>
              <a:t>; </a:t>
            </a:r>
            <a:r>
              <a:rPr lang="mr-IN" dirty="0" err="1"/>
              <a:t>reg</a:t>
            </a:r>
            <a:r>
              <a:rPr lang="mr-IN" dirty="0"/>
              <a:t> </a:t>
            </a:r>
            <a:r>
              <a:rPr lang="mr-IN" dirty="0" err="1"/>
              <a:t>d</a:t>
            </a:r>
            <a:r>
              <a:rPr lang="mr-IN" dirty="0"/>
              <a:t>;</a:t>
            </a:r>
          </a:p>
          <a:p>
            <a:r>
              <a:rPr lang="mr-IN" dirty="0" err="1"/>
              <a:t>d</a:t>
            </a:r>
            <a:r>
              <a:rPr lang="mr-IN" dirty="0"/>
              <a:t>=</a:t>
            </a:r>
            <a:r>
              <a:rPr lang="mr-IN" dirty="0" err="1"/>
              <a:t>a</a:t>
            </a:r>
            <a:r>
              <a:rPr lang="mr-IN" dirty="0"/>
              <a:t>[7]&amp;</a:t>
            </a:r>
            <a:r>
              <a:rPr lang="mr-IN" dirty="0" err="1"/>
              <a:t>b</a:t>
            </a:r>
            <a:r>
              <a:rPr lang="mr-IN" dirty="0"/>
              <a:t>[7]; //</a:t>
            </a:r>
            <a:r>
              <a:rPr lang="mr-IN" dirty="0" err="1"/>
              <a:t>位选择</a:t>
            </a:r>
            <a:endParaRPr lang="mr-IN" dirty="0"/>
          </a:p>
          <a:p>
            <a:r>
              <a:rPr lang="mr-IN" dirty="0" err="1"/>
              <a:t>c</a:t>
            </a:r>
            <a:r>
              <a:rPr lang="mr-IN" dirty="0"/>
              <a:t>=</a:t>
            </a:r>
            <a:r>
              <a:rPr lang="mr-IN" dirty="0" err="1"/>
              <a:t>a</a:t>
            </a:r>
            <a:r>
              <a:rPr lang="mr-IN" dirty="0"/>
              <a:t>[7:4]+</a:t>
            </a:r>
            <a:r>
              <a:rPr lang="mr-IN" dirty="0" err="1"/>
              <a:t>b</a:t>
            </a:r>
            <a:r>
              <a:rPr lang="mr-IN" dirty="0"/>
              <a:t>[3:0]; //</a:t>
            </a:r>
            <a:r>
              <a:rPr lang="mr-IN" dirty="0" err="1"/>
              <a:t>域选择</a:t>
            </a:r>
            <a:endParaRPr lang="mr-IN" dirty="0"/>
          </a:p>
        </p:txBody>
      </p:sp>
    </p:spTree>
    <p:extLst>
      <p:ext uri="{BB962C8B-B14F-4D97-AF65-F5344CB8AC3E}">
        <p14:creationId xmlns:p14="http://schemas.microsoft.com/office/powerpoint/2010/main" val="6469680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运算符（</a:t>
            </a:r>
            <a:r>
              <a:rPr lang="en-US" altLang="zh-CN" dirty="0"/>
              <a:t>1</a:t>
            </a:r>
            <a:r>
              <a:rPr lang="zh-CN" altLang="en-US" dirty="0"/>
              <a:t>）</a:t>
            </a:r>
            <a:endParaRPr lang="en-US" dirty="0"/>
          </a:p>
        </p:txBody>
      </p:sp>
      <p:sp>
        <p:nvSpPr>
          <p:cNvPr id="3" name="Content Placeholder 2"/>
          <p:cNvSpPr>
            <a:spLocks noGrp="1"/>
          </p:cNvSpPr>
          <p:nvPr>
            <p:ph idx="1"/>
          </p:nvPr>
        </p:nvSpPr>
        <p:spPr/>
        <p:txBody>
          <a:bodyPr>
            <a:normAutofit/>
          </a:bodyPr>
          <a:lstStyle/>
          <a:p>
            <a:r>
              <a:rPr lang="en-US" altLang="zh-CN" dirty="0"/>
              <a:t>1</a:t>
            </a:r>
            <a:r>
              <a:rPr lang="zh-CN" altLang="en-US" dirty="0"/>
              <a:t> 算术运算符（</a:t>
            </a:r>
            <a:r>
              <a:rPr lang="en-US" altLang="zh-CN" dirty="0"/>
              <a:t>Arithmetic operators</a:t>
            </a:r>
            <a:r>
              <a:rPr lang="zh-CN" altLang="en-US" dirty="0"/>
              <a:t>）</a:t>
            </a:r>
          </a:p>
          <a:p>
            <a:pPr lvl="1"/>
            <a:r>
              <a:rPr lang="zh-CN" altLang="en-US" dirty="0"/>
              <a:t>常用的算术运算符包括：</a:t>
            </a:r>
          </a:p>
          <a:p>
            <a:pPr lvl="1"/>
            <a:r>
              <a:rPr lang="en-US" altLang="zh-CN" dirty="0"/>
              <a:t>+ </a:t>
            </a:r>
            <a:r>
              <a:rPr lang="zh-CN" altLang="en-US" dirty="0"/>
              <a:t>加</a:t>
            </a:r>
          </a:p>
          <a:p>
            <a:pPr lvl="1"/>
            <a:r>
              <a:rPr lang="en-US" altLang="zh-CN" dirty="0"/>
              <a:t>- </a:t>
            </a:r>
            <a:r>
              <a:rPr lang="zh-CN" altLang="en-US" dirty="0"/>
              <a:t>减</a:t>
            </a:r>
          </a:p>
          <a:p>
            <a:pPr lvl="1"/>
            <a:r>
              <a:rPr lang="zh-CN" altLang="en-US" dirty="0"/>
              <a:t>* 乘</a:t>
            </a:r>
          </a:p>
          <a:p>
            <a:pPr lvl="1"/>
            <a:r>
              <a:rPr lang="en-US" altLang="zh-CN" dirty="0"/>
              <a:t>/</a:t>
            </a:r>
          </a:p>
          <a:p>
            <a:r>
              <a:rPr lang="en-US" altLang="zh-CN" dirty="0"/>
              <a:t>2</a:t>
            </a:r>
            <a:r>
              <a:rPr lang="zh-CN" altLang="en-US" dirty="0"/>
              <a:t>．逻辑运算符（</a:t>
            </a:r>
            <a:r>
              <a:rPr lang="en-US" altLang="zh-CN" dirty="0"/>
              <a:t>Logical operators</a:t>
            </a:r>
            <a:r>
              <a:rPr lang="zh-CN" altLang="en-US" dirty="0"/>
              <a:t>）</a:t>
            </a:r>
          </a:p>
          <a:p>
            <a:pPr lvl="1"/>
            <a:r>
              <a:rPr lang="en-US" altLang="zh-CN" dirty="0"/>
              <a:t>&amp;&amp; </a:t>
            </a:r>
            <a:r>
              <a:rPr lang="zh-CN" altLang="en-US" dirty="0"/>
              <a:t>逻辑与</a:t>
            </a:r>
          </a:p>
          <a:p>
            <a:pPr lvl="1"/>
            <a:r>
              <a:rPr lang="en-US" altLang="zh-CN" dirty="0"/>
              <a:t>|| </a:t>
            </a:r>
            <a:r>
              <a:rPr lang="zh-CN" altLang="en-US" dirty="0"/>
              <a:t>逻辑或</a:t>
            </a:r>
          </a:p>
          <a:p>
            <a:pPr lvl="1"/>
            <a:r>
              <a:rPr lang="en-US" altLang="zh-CN" dirty="0"/>
              <a:t>! </a:t>
            </a:r>
            <a:r>
              <a:rPr lang="zh-CN" altLang="en-US" dirty="0"/>
              <a:t>逻辑非</a:t>
            </a:r>
            <a:endParaRPr lang="en-US" altLang="zh-CN" dirty="0"/>
          </a:p>
          <a:p>
            <a:endParaRPr lang="zh-CN" altLang="en-US" dirty="0"/>
          </a:p>
          <a:p>
            <a:endParaRPr lang="en-US" altLang="zh-CN" dirty="0"/>
          </a:p>
          <a:p>
            <a:endParaRPr lang="en-US" dirty="0"/>
          </a:p>
        </p:txBody>
      </p:sp>
    </p:spTree>
    <p:extLst>
      <p:ext uri="{BB962C8B-B14F-4D97-AF65-F5344CB8AC3E}">
        <p14:creationId xmlns:p14="http://schemas.microsoft.com/office/powerpoint/2010/main" val="15442280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运算符（</a:t>
            </a:r>
            <a:r>
              <a:rPr lang="en-US" altLang="zh-CN" dirty="0"/>
              <a:t>2</a:t>
            </a:r>
            <a:r>
              <a:rPr lang="zh-CN" altLang="en-US" dirty="0"/>
              <a:t>）</a:t>
            </a:r>
            <a:endParaRPr lang="en-US" dirty="0"/>
          </a:p>
        </p:txBody>
      </p:sp>
      <p:sp>
        <p:nvSpPr>
          <p:cNvPr id="3" name="Content Placeholder 2"/>
          <p:cNvSpPr>
            <a:spLocks noGrp="1"/>
          </p:cNvSpPr>
          <p:nvPr>
            <p:ph idx="1"/>
          </p:nvPr>
        </p:nvSpPr>
        <p:spPr/>
        <p:txBody>
          <a:bodyPr>
            <a:normAutofit fontScale="92500" lnSpcReduction="10000"/>
          </a:bodyPr>
          <a:lstStyle/>
          <a:p>
            <a:r>
              <a:rPr lang="en-US" altLang="zh-CN" dirty="0"/>
              <a:t>3.</a:t>
            </a:r>
            <a:r>
              <a:rPr lang="zh-CN" altLang="en-US" dirty="0"/>
              <a:t> 位运算符（</a:t>
            </a:r>
            <a:r>
              <a:rPr lang="en-US" altLang="zh-CN" dirty="0"/>
              <a:t>Bitwise operators</a:t>
            </a:r>
            <a:r>
              <a:rPr lang="zh-CN" altLang="en-US" dirty="0"/>
              <a:t>）</a:t>
            </a:r>
          </a:p>
          <a:p>
            <a:pPr lvl="1"/>
            <a:r>
              <a:rPr lang="zh-CN" altLang="en-US" dirty="0"/>
              <a:t>位运算，即将两个操作数按对应位分别进行逻辑</a:t>
            </a:r>
          </a:p>
          <a:p>
            <a:pPr lvl="1"/>
            <a:r>
              <a:rPr lang="zh-CN" altLang="en-US" dirty="0"/>
              <a:t>运算。</a:t>
            </a:r>
          </a:p>
          <a:p>
            <a:pPr lvl="1"/>
            <a:r>
              <a:rPr lang="en-US" altLang="zh-CN" dirty="0"/>
              <a:t>~ </a:t>
            </a:r>
            <a:r>
              <a:rPr lang="zh-CN" altLang="en-US" dirty="0"/>
              <a:t>按位取反</a:t>
            </a:r>
          </a:p>
          <a:p>
            <a:pPr lvl="1"/>
            <a:r>
              <a:rPr lang="en-US" altLang="zh-CN" dirty="0"/>
              <a:t>&amp; </a:t>
            </a:r>
            <a:r>
              <a:rPr lang="zh-CN" altLang="en-US" dirty="0"/>
              <a:t>按位与</a:t>
            </a:r>
          </a:p>
          <a:p>
            <a:pPr lvl="1"/>
            <a:r>
              <a:rPr lang="en-US" altLang="zh-CN" dirty="0"/>
              <a:t>| </a:t>
            </a:r>
            <a:r>
              <a:rPr lang="zh-CN" altLang="en-US" dirty="0"/>
              <a:t>按位或</a:t>
            </a:r>
          </a:p>
          <a:p>
            <a:pPr lvl="1"/>
            <a:r>
              <a:rPr lang="en-US" altLang="zh-CN" dirty="0"/>
              <a:t>^ </a:t>
            </a:r>
            <a:r>
              <a:rPr lang="zh-CN" altLang="en-US" dirty="0"/>
              <a:t>按位异或</a:t>
            </a:r>
          </a:p>
          <a:p>
            <a:pPr lvl="1"/>
            <a:r>
              <a:rPr lang="en-US" altLang="zh-CN" dirty="0"/>
              <a:t>^~,~^</a:t>
            </a:r>
            <a:r>
              <a:rPr lang="zh-CN" altLang="en-US" dirty="0"/>
              <a:t>按位同或（符号</a:t>
            </a:r>
            <a:r>
              <a:rPr lang="en-US" altLang="zh-CN" dirty="0"/>
              <a:t>^~</a:t>
            </a:r>
            <a:r>
              <a:rPr lang="zh-CN" altLang="en-US" dirty="0"/>
              <a:t>与</a:t>
            </a:r>
            <a:r>
              <a:rPr lang="en-US" altLang="zh-CN" dirty="0"/>
              <a:t>~^</a:t>
            </a:r>
            <a:r>
              <a:rPr lang="zh-CN" altLang="en-US" dirty="0"/>
              <a:t>是等价的）</a:t>
            </a:r>
            <a:endParaRPr lang="en-US" altLang="zh-CN" dirty="0"/>
          </a:p>
          <a:p>
            <a:r>
              <a:rPr lang="en-US" altLang="zh-CN" dirty="0"/>
              <a:t>4.</a:t>
            </a:r>
            <a:r>
              <a:rPr lang="zh-CN" altLang="en-US" dirty="0"/>
              <a:t> 关系运算符（</a:t>
            </a:r>
            <a:r>
              <a:rPr lang="en-US" altLang="zh-CN" dirty="0"/>
              <a:t>Relational operators</a:t>
            </a:r>
            <a:r>
              <a:rPr lang="zh-CN" altLang="en-US" dirty="0"/>
              <a:t>）</a:t>
            </a:r>
          </a:p>
          <a:p>
            <a:pPr lvl="1"/>
            <a:r>
              <a:rPr lang="en-US" altLang="zh-CN" dirty="0"/>
              <a:t>&lt; </a:t>
            </a:r>
            <a:r>
              <a:rPr lang="zh-CN" altLang="en-US" dirty="0"/>
              <a:t>小于</a:t>
            </a:r>
          </a:p>
          <a:p>
            <a:pPr lvl="1"/>
            <a:r>
              <a:rPr lang="en-US" altLang="zh-CN" dirty="0"/>
              <a:t>&lt;= </a:t>
            </a:r>
            <a:r>
              <a:rPr lang="zh-CN" altLang="en-US" dirty="0"/>
              <a:t>小于或等于</a:t>
            </a:r>
          </a:p>
          <a:p>
            <a:pPr lvl="1"/>
            <a:r>
              <a:rPr lang="en-US" altLang="zh-CN" dirty="0"/>
              <a:t>&gt; </a:t>
            </a:r>
            <a:r>
              <a:rPr lang="zh-CN" altLang="en-US" dirty="0"/>
              <a:t>大于</a:t>
            </a:r>
          </a:p>
          <a:p>
            <a:pPr lvl="1"/>
            <a:r>
              <a:rPr lang="en-US" altLang="zh-CN" dirty="0"/>
              <a:t>&gt;= </a:t>
            </a:r>
            <a:r>
              <a:rPr lang="zh-CN" altLang="en-US" dirty="0"/>
              <a:t>大于或等于</a:t>
            </a:r>
          </a:p>
          <a:p>
            <a:endParaRPr lang="zh-CN" altLang="en-US" dirty="0"/>
          </a:p>
          <a:p>
            <a:endParaRPr lang="en-US" dirty="0"/>
          </a:p>
        </p:txBody>
      </p:sp>
    </p:spTree>
    <p:extLst>
      <p:ext uri="{BB962C8B-B14F-4D97-AF65-F5344CB8AC3E}">
        <p14:creationId xmlns:p14="http://schemas.microsoft.com/office/powerpoint/2010/main" val="9699756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运算符（</a:t>
            </a:r>
            <a:r>
              <a:rPr lang="en-US" altLang="zh-CN" dirty="0"/>
              <a:t>3</a:t>
            </a:r>
            <a:r>
              <a:rPr lang="zh-CN" altLang="en-US" dirty="0"/>
              <a:t>）</a:t>
            </a:r>
            <a:endParaRPr lang="en-US" dirty="0"/>
          </a:p>
        </p:txBody>
      </p:sp>
      <p:sp>
        <p:nvSpPr>
          <p:cNvPr id="3" name="Content Placeholder 2"/>
          <p:cNvSpPr>
            <a:spLocks noGrp="1"/>
          </p:cNvSpPr>
          <p:nvPr>
            <p:ph idx="1"/>
          </p:nvPr>
        </p:nvSpPr>
        <p:spPr/>
        <p:txBody>
          <a:bodyPr>
            <a:normAutofit fontScale="85000" lnSpcReduction="20000"/>
          </a:bodyPr>
          <a:lstStyle/>
          <a:p>
            <a:r>
              <a:rPr lang="mr-IN" dirty="0"/>
              <a:t>5．等式运算符（Equality </a:t>
            </a:r>
            <a:r>
              <a:rPr lang="mr-IN" dirty="0" err="1"/>
              <a:t>Operators</a:t>
            </a:r>
            <a:r>
              <a:rPr lang="mr-IN" dirty="0"/>
              <a:t>）</a:t>
            </a:r>
          </a:p>
          <a:p>
            <a:pPr lvl="1"/>
            <a:r>
              <a:rPr lang="mr-IN" dirty="0"/>
              <a:t>== </a:t>
            </a:r>
            <a:r>
              <a:rPr lang="mr-IN" dirty="0" err="1"/>
              <a:t>等于</a:t>
            </a:r>
            <a:endParaRPr lang="mr-IN" dirty="0"/>
          </a:p>
          <a:p>
            <a:pPr lvl="1"/>
            <a:r>
              <a:rPr lang="mr-IN" dirty="0"/>
              <a:t>!= </a:t>
            </a:r>
            <a:r>
              <a:rPr lang="mr-IN" dirty="0" err="1"/>
              <a:t>不等于</a:t>
            </a:r>
            <a:endParaRPr lang="mr-IN" dirty="0"/>
          </a:p>
          <a:p>
            <a:pPr lvl="1"/>
            <a:r>
              <a:rPr lang="mr-IN" dirty="0"/>
              <a:t>=== </a:t>
            </a:r>
            <a:r>
              <a:rPr lang="mr-IN" dirty="0" err="1"/>
              <a:t>全等</a:t>
            </a:r>
            <a:endParaRPr lang="mr-IN" dirty="0"/>
          </a:p>
          <a:p>
            <a:pPr lvl="1"/>
            <a:r>
              <a:rPr lang="mr-IN" dirty="0"/>
              <a:t>!== </a:t>
            </a:r>
            <a:r>
              <a:rPr lang="mr-IN" dirty="0" err="1"/>
              <a:t>不全等</a:t>
            </a:r>
            <a:endParaRPr lang="mr-IN" dirty="0"/>
          </a:p>
          <a:p>
            <a:r>
              <a:rPr lang="en-US" dirty="0"/>
              <a:t>6．缩位运算符（Reduction operators）</a:t>
            </a:r>
          </a:p>
          <a:p>
            <a:pPr lvl="1"/>
            <a:r>
              <a:rPr lang="en-US" dirty="0"/>
              <a:t>&amp; 与</a:t>
            </a:r>
          </a:p>
          <a:p>
            <a:pPr lvl="1"/>
            <a:r>
              <a:rPr lang="en-US" dirty="0"/>
              <a:t>~&amp; 与非</a:t>
            </a:r>
          </a:p>
          <a:p>
            <a:pPr lvl="1"/>
            <a:r>
              <a:rPr lang="en-US" dirty="0"/>
              <a:t>| 或</a:t>
            </a:r>
          </a:p>
          <a:p>
            <a:pPr lvl="1"/>
            <a:r>
              <a:rPr lang="en-US" dirty="0"/>
              <a:t>~| 或非</a:t>
            </a:r>
          </a:p>
          <a:p>
            <a:pPr lvl="1"/>
            <a:r>
              <a:rPr lang="en-US" dirty="0"/>
              <a:t>^ 异或</a:t>
            </a:r>
          </a:p>
          <a:p>
            <a:pPr lvl="1"/>
            <a:r>
              <a:rPr lang="en-US" dirty="0"/>
              <a:t>^~,~^ 同或</a:t>
            </a:r>
          </a:p>
          <a:p>
            <a:r>
              <a:rPr lang="en-US" dirty="0"/>
              <a:t>7．移位运算符（shift operators）</a:t>
            </a:r>
          </a:p>
          <a:p>
            <a:pPr lvl="1"/>
            <a:r>
              <a:rPr lang="en-US" dirty="0"/>
              <a:t>&gt;&gt; 右移</a:t>
            </a:r>
          </a:p>
          <a:p>
            <a:pPr lvl="1"/>
            <a:r>
              <a:rPr lang="en-US" dirty="0"/>
              <a:t>&lt;&lt; 左移</a:t>
            </a:r>
          </a:p>
          <a:p>
            <a:endParaRPr lang="en-US" dirty="0"/>
          </a:p>
        </p:txBody>
      </p:sp>
    </p:spTree>
    <p:extLst>
      <p:ext uri="{BB962C8B-B14F-4D97-AF65-F5344CB8AC3E}">
        <p14:creationId xmlns:p14="http://schemas.microsoft.com/office/powerpoint/2010/main" val="4262357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kumimoji="1" lang="en-US" altLang="zh-CN" dirty="0"/>
              <a:t>Verilog</a:t>
            </a:r>
            <a:r>
              <a:rPr kumimoji="1" lang="zh-CN" altLang="en-US" dirty="0"/>
              <a:t>设计初步</a:t>
            </a:r>
          </a:p>
        </p:txBody>
      </p:sp>
      <p:sp>
        <p:nvSpPr>
          <p:cNvPr id="5" name="Content Placeholder 4"/>
          <p:cNvSpPr>
            <a:spLocks noGrp="1"/>
          </p:cNvSpPr>
          <p:nvPr>
            <p:ph idx="1"/>
          </p:nvPr>
        </p:nvSpPr>
        <p:spPr/>
        <p:txBody>
          <a:bodyPr/>
          <a:lstStyle/>
          <a:p>
            <a:r>
              <a:rPr kumimoji="1" lang="en-US" altLang="zh-CN" dirty="0"/>
              <a:t>Verilog</a:t>
            </a:r>
            <a:r>
              <a:rPr kumimoji="1" lang="zh-CN" altLang="en-US" dirty="0"/>
              <a:t>简介</a:t>
            </a:r>
            <a:endParaRPr kumimoji="1" lang="en-US" altLang="zh-CN" dirty="0"/>
          </a:p>
          <a:p>
            <a:r>
              <a:rPr kumimoji="1" lang="en-US" altLang="zh-CN" dirty="0"/>
              <a:t>Verilog</a:t>
            </a:r>
            <a:r>
              <a:rPr kumimoji="1" lang="zh-CN" altLang="en-US" dirty="0"/>
              <a:t>模块的结构</a:t>
            </a:r>
            <a:endParaRPr kumimoji="1" lang="en-US" altLang="zh-CN" dirty="0"/>
          </a:p>
          <a:p>
            <a:r>
              <a:rPr kumimoji="1" lang="en-US" altLang="zh-CN" dirty="0"/>
              <a:t>Verilog</a:t>
            </a:r>
            <a:r>
              <a:rPr kumimoji="1" lang="zh-CN" altLang="en-US" dirty="0"/>
              <a:t>基本组合电路设计</a:t>
            </a:r>
            <a:endParaRPr kumimoji="1" lang="en-US" altLang="zh-CN" dirty="0"/>
          </a:p>
          <a:p>
            <a:r>
              <a:rPr kumimoji="1" lang="en-US" altLang="zh-CN" dirty="0"/>
              <a:t>Verilog</a:t>
            </a:r>
            <a:r>
              <a:rPr kumimoji="1" lang="zh-CN" altLang="en-US" dirty="0"/>
              <a:t>基本时序电路设计</a:t>
            </a:r>
          </a:p>
        </p:txBody>
      </p:sp>
    </p:spTree>
    <p:extLst>
      <p:ext uri="{BB962C8B-B14F-4D97-AF65-F5344CB8AC3E}">
        <p14:creationId xmlns:p14="http://schemas.microsoft.com/office/powerpoint/2010/main" val="1857816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运算符（</a:t>
            </a:r>
            <a:r>
              <a:rPr lang="en-US" altLang="zh-CN" dirty="0"/>
              <a:t>4</a:t>
            </a:r>
            <a:r>
              <a:rPr lang="zh-CN" altLang="en-US" dirty="0"/>
              <a:t>）</a:t>
            </a:r>
            <a:endParaRPr lang="en-US" dirty="0"/>
          </a:p>
        </p:txBody>
      </p:sp>
      <p:sp>
        <p:nvSpPr>
          <p:cNvPr id="3" name="Content Placeholder 2"/>
          <p:cNvSpPr>
            <a:spLocks noGrp="1"/>
          </p:cNvSpPr>
          <p:nvPr>
            <p:ph idx="1"/>
          </p:nvPr>
        </p:nvSpPr>
        <p:spPr/>
        <p:txBody>
          <a:bodyPr>
            <a:normAutofit/>
          </a:bodyPr>
          <a:lstStyle/>
          <a:p>
            <a:r>
              <a:rPr lang="en-US" dirty="0"/>
              <a:t>8．条件运算符（conditional operators）</a:t>
            </a:r>
          </a:p>
          <a:p>
            <a:r>
              <a:rPr lang="zh-CN" altLang="en-US" dirty="0"/>
              <a:t>   </a:t>
            </a:r>
            <a:r>
              <a:rPr lang="en-US" dirty="0"/>
              <a:t>?</a:t>
            </a:r>
            <a:r>
              <a:rPr lang="zh-CN" altLang="en-US" dirty="0"/>
              <a:t>   </a:t>
            </a:r>
            <a:r>
              <a:rPr lang="en-US" dirty="0"/>
              <a:t>:</a:t>
            </a:r>
          </a:p>
          <a:p>
            <a:pPr lvl="1"/>
            <a:r>
              <a:rPr lang="en-US" dirty="0" err="1"/>
              <a:t>三目运算符，其定义方式如下：signal</a:t>
            </a:r>
            <a:r>
              <a:rPr lang="en-US" dirty="0"/>
              <a:t>=</a:t>
            </a:r>
            <a:r>
              <a:rPr lang="en-US" dirty="0" err="1"/>
              <a:t>condition?true_expression:false_expression</a:t>
            </a:r>
            <a:r>
              <a:rPr lang="en-US" dirty="0"/>
              <a:t>;</a:t>
            </a:r>
          </a:p>
          <a:p>
            <a:pPr lvl="1"/>
            <a:r>
              <a:rPr lang="en-US" dirty="0"/>
              <a:t>即：信号=条件?表达式1:表达式2;当条件成立时，信号取表达式1的值，反之取表达式2的值。</a:t>
            </a:r>
          </a:p>
          <a:p>
            <a:r>
              <a:rPr lang="en-US" altLang="zh-CN" dirty="0"/>
              <a:t>9</a:t>
            </a:r>
            <a:r>
              <a:rPr lang="zh-CN" altLang="en-US" dirty="0"/>
              <a:t>．位拼接运算符（</a:t>
            </a:r>
            <a:r>
              <a:rPr lang="en-US" altLang="zh-CN" dirty="0"/>
              <a:t>concatenation operators</a:t>
            </a:r>
            <a:r>
              <a:rPr lang="zh-CN" altLang="en-US" dirty="0"/>
              <a:t>）</a:t>
            </a:r>
          </a:p>
          <a:p>
            <a:r>
              <a:rPr lang="en-US" altLang="zh-CN" dirty="0"/>
              <a:t>{ }</a:t>
            </a:r>
          </a:p>
          <a:p>
            <a:pPr lvl="1"/>
            <a:r>
              <a:rPr lang="zh-CN" altLang="en-US" dirty="0"/>
              <a:t>该运算符将两个或多个信号的某些位拼接起来。</a:t>
            </a:r>
            <a:r>
              <a:rPr lang="en-US" altLang="zh-CN" dirty="0"/>
              <a:t>{</a:t>
            </a:r>
            <a:r>
              <a:rPr lang="zh-CN" altLang="en-US" dirty="0"/>
              <a:t>信号</a:t>
            </a:r>
            <a:r>
              <a:rPr lang="en-US" altLang="zh-CN" dirty="0"/>
              <a:t>1</a:t>
            </a:r>
            <a:r>
              <a:rPr lang="zh-CN" altLang="en-US" dirty="0"/>
              <a:t>的某几位，信号</a:t>
            </a:r>
            <a:r>
              <a:rPr lang="en-US" altLang="zh-CN" dirty="0"/>
              <a:t>2</a:t>
            </a:r>
            <a:r>
              <a:rPr lang="zh-CN" altLang="en-US" dirty="0"/>
              <a:t>的某几位，</a:t>
            </a:r>
            <a:r>
              <a:rPr lang="en-US" altLang="zh-CN" dirty="0"/>
              <a:t>……</a:t>
            </a:r>
            <a:r>
              <a:rPr lang="zh-CN" altLang="en-US" dirty="0"/>
              <a:t>，信号</a:t>
            </a:r>
            <a:r>
              <a:rPr lang="en-US" altLang="zh-CN" dirty="0"/>
              <a:t>n</a:t>
            </a:r>
            <a:r>
              <a:rPr lang="zh-CN" altLang="en-US" dirty="0"/>
              <a:t>的某几位</a:t>
            </a:r>
            <a:r>
              <a:rPr lang="en-US" altLang="zh-CN" dirty="0"/>
              <a:t>}</a:t>
            </a:r>
          </a:p>
          <a:p>
            <a:endParaRPr lang="en-US" dirty="0"/>
          </a:p>
          <a:p>
            <a:endParaRPr lang="en-US" dirty="0"/>
          </a:p>
        </p:txBody>
      </p:sp>
    </p:spTree>
    <p:extLst>
      <p:ext uri="{BB962C8B-B14F-4D97-AF65-F5344CB8AC3E}">
        <p14:creationId xmlns:p14="http://schemas.microsoft.com/office/powerpoint/2010/main" val="3442422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运算符的优先级</a:t>
            </a:r>
            <a:endParaRPr lang="en-US" dirty="0"/>
          </a:p>
        </p:txBody>
      </p:sp>
      <p:pic>
        <p:nvPicPr>
          <p:cNvPr id="5" name="Picture 4"/>
          <p:cNvPicPr>
            <a:picLocks noChangeAspect="1"/>
          </p:cNvPicPr>
          <p:nvPr/>
        </p:nvPicPr>
        <p:blipFill>
          <a:blip r:embed="rId2"/>
          <a:stretch>
            <a:fillRect/>
          </a:stretch>
        </p:blipFill>
        <p:spPr>
          <a:xfrm>
            <a:off x="1204174" y="1690689"/>
            <a:ext cx="6735651" cy="4662152"/>
          </a:xfrm>
          <a:prstGeom prst="rect">
            <a:avLst/>
          </a:prstGeom>
        </p:spPr>
      </p:pic>
    </p:spTree>
    <p:extLst>
      <p:ext uri="{BB962C8B-B14F-4D97-AF65-F5344CB8AC3E}">
        <p14:creationId xmlns:p14="http://schemas.microsoft.com/office/powerpoint/2010/main" val="20591069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Verilog行为语句</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9679304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Verilog行为语句</a:t>
            </a:r>
            <a:endParaRPr lang="en-US" dirty="0"/>
          </a:p>
        </p:txBody>
      </p:sp>
      <p:sp>
        <p:nvSpPr>
          <p:cNvPr id="3" name="Content Placeholder 2"/>
          <p:cNvSpPr>
            <a:spLocks noGrp="1"/>
          </p:cNvSpPr>
          <p:nvPr>
            <p:ph idx="1"/>
          </p:nvPr>
        </p:nvSpPr>
        <p:spPr/>
        <p:txBody>
          <a:bodyPr>
            <a:normAutofit/>
          </a:bodyPr>
          <a:lstStyle/>
          <a:p>
            <a:r>
              <a:rPr lang="zh-CN" altLang="en-US" dirty="0"/>
              <a:t>过程语句（</a:t>
            </a:r>
            <a:r>
              <a:rPr lang="en-US" altLang="zh-CN" dirty="0"/>
              <a:t>initial</a:t>
            </a:r>
            <a:r>
              <a:rPr lang="zh-CN" altLang="en-US" dirty="0"/>
              <a:t>，</a:t>
            </a:r>
            <a:r>
              <a:rPr lang="en-US" altLang="zh-CN" dirty="0"/>
              <a:t>always</a:t>
            </a:r>
            <a:r>
              <a:rPr lang="zh-CN" altLang="en-US" dirty="0"/>
              <a:t>）</a:t>
            </a:r>
            <a:endParaRPr lang="en-US" altLang="zh-CN" dirty="0"/>
          </a:p>
          <a:p>
            <a:r>
              <a:rPr lang="zh-CN" altLang="en-US" dirty="0"/>
              <a:t>块语句（</a:t>
            </a:r>
            <a:r>
              <a:rPr lang="en-US" altLang="zh-CN" dirty="0"/>
              <a:t>begin-end</a:t>
            </a:r>
            <a:r>
              <a:rPr lang="zh-CN" altLang="en-US" dirty="0"/>
              <a:t>，</a:t>
            </a:r>
            <a:r>
              <a:rPr lang="en-US" altLang="zh-CN" dirty="0"/>
              <a:t>fork-join</a:t>
            </a:r>
            <a:r>
              <a:rPr lang="zh-CN" altLang="en-US" dirty="0"/>
              <a:t>）</a:t>
            </a:r>
            <a:endParaRPr lang="en-US" altLang="zh-CN" dirty="0"/>
          </a:p>
          <a:p>
            <a:r>
              <a:rPr lang="zh-CN" altLang="en-US" dirty="0"/>
              <a:t>赋值语句（</a:t>
            </a:r>
            <a:r>
              <a:rPr lang="en-US" altLang="zh-CN" dirty="0"/>
              <a:t>assign</a:t>
            </a:r>
            <a:r>
              <a:rPr lang="zh-CN" altLang="en-US" dirty="0"/>
              <a:t>、</a:t>
            </a:r>
            <a:r>
              <a:rPr lang="en-US" altLang="zh-CN" dirty="0"/>
              <a:t>=</a:t>
            </a:r>
            <a:r>
              <a:rPr lang="zh-CN" altLang="en-US" dirty="0"/>
              <a:t>、</a:t>
            </a:r>
            <a:r>
              <a:rPr lang="en-US" altLang="zh-CN" dirty="0"/>
              <a:t>&lt;=</a:t>
            </a:r>
            <a:r>
              <a:rPr lang="zh-CN" altLang="en-US" dirty="0"/>
              <a:t>）</a:t>
            </a:r>
            <a:endParaRPr lang="en-US" altLang="zh-CN" dirty="0"/>
          </a:p>
          <a:p>
            <a:r>
              <a:rPr lang="zh-CN" altLang="en-US" dirty="0"/>
              <a:t>条件语句（</a:t>
            </a:r>
            <a:r>
              <a:rPr lang="en-US" altLang="zh-CN" dirty="0"/>
              <a:t>if-else</a:t>
            </a:r>
            <a:r>
              <a:rPr lang="zh-CN" altLang="en-US" dirty="0"/>
              <a:t>、</a:t>
            </a:r>
            <a:r>
              <a:rPr lang="en-US" altLang="zh-CN" dirty="0"/>
              <a:t>case</a:t>
            </a:r>
            <a:r>
              <a:rPr lang="zh-CN" altLang="en-US" dirty="0"/>
              <a:t>、</a:t>
            </a:r>
            <a:r>
              <a:rPr lang="en-US" altLang="zh-CN" dirty="0" err="1"/>
              <a:t>casez</a:t>
            </a:r>
            <a:r>
              <a:rPr lang="zh-CN" altLang="en-US" dirty="0"/>
              <a:t>、</a:t>
            </a:r>
            <a:r>
              <a:rPr lang="en-US" altLang="zh-CN" dirty="0" err="1"/>
              <a:t>casex</a:t>
            </a:r>
            <a:r>
              <a:rPr lang="zh-CN" altLang="en-US" dirty="0"/>
              <a:t>）</a:t>
            </a:r>
            <a:endParaRPr lang="en-US" altLang="zh-CN" dirty="0"/>
          </a:p>
          <a:p>
            <a:r>
              <a:rPr lang="zh-CN" altLang="en-US" dirty="0"/>
              <a:t>循环语句（</a:t>
            </a:r>
            <a:r>
              <a:rPr lang="en-US" altLang="zh-CN" dirty="0"/>
              <a:t>for,</a:t>
            </a:r>
            <a:r>
              <a:rPr lang="zh-CN" altLang="en-US" dirty="0"/>
              <a:t> </a:t>
            </a:r>
            <a:r>
              <a:rPr lang="en-US" altLang="zh-CN" dirty="0"/>
              <a:t>forever,</a:t>
            </a:r>
            <a:r>
              <a:rPr lang="zh-CN" altLang="en-US" dirty="0"/>
              <a:t> </a:t>
            </a:r>
            <a:r>
              <a:rPr lang="en-US" altLang="zh-CN" dirty="0"/>
              <a:t>repeat,</a:t>
            </a:r>
            <a:r>
              <a:rPr lang="zh-CN" altLang="en-US" dirty="0"/>
              <a:t> </a:t>
            </a:r>
            <a:r>
              <a:rPr lang="en-US" altLang="zh-CN" dirty="0"/>
              <a:t>while)</a:t>
            </a:r>
          </a:p>
          <a:p>
            <a:r>
              <a:rPr lang="zh-CN" altLang="en-US" dirty="0"/>
              <a:t>编译指导语句（</a:t>
            </a:r>
            <a:r>
              <a:rPr lang="en-US" altLang="zh-CN" dirty="0"/>
              <a:t>`define, `include, `</a:t>
            </a:r>
            <a:r>
              <a:rPr lang="en-US" altLang="zh-CN" dirty="0" err="1"/>
              <a:t>ifdef</a:t>
            </a:r>
            <a:r>
              <a:rPr lang="en-US" altLang="zh-CN" dirty="0"/>
              <a:t>, `else, `</a:t>
            </a:r>
            <a:r>
              <a:rPr lang="en-US" altLang="zh-CN" dirty="0" err="1"/>
              <a:t>endif</a:t>
            </a:r>
            <a:r>
              <a:rPr lang="zh-CN" altLang="en-US" dirty="0"/>
              <a:t>）</a:t>
            </a:r>
            <a:endParaRPr lang="en-US" altLang="zh-CN" dirty="0"/>
          </a:p>
          <a:p>
            <a:r>
              <a:rPr lang="zh-CN" altLang="en-US" dirty="0"/>
              <a:t>任务（</a:t>
            </a:r>
            <a:r>
              <a:rPr lang="en-US" altLang="zh-CN" dirty="0"/>
              <a:t>task</a:t>
            </a:r>
            <a:r>
              <a:rPr lang="zh-CN" altLang="en-US" dirty="0"/>
              <a:t>）和函数（</a:t>
            </a:r>
            <a:r>
              <a:rPr lang="en-US" altLang="zh-CN" dirty="0"/>
              <a:t>function</a:t>
            </a:r>
            <a:r>
              <a:rPr lang="zh-CN" altLang="en-US" dirty="0"/>
              <a:t>）</a:t>
            </a:r>
            <a:endParaRPr lang="en-US" altLang="zh-CN" dirty="0"/>
          </a:p>
          <a:p>
            <a:r>
              <a:rPr lang="zh-CN" altLang="en-US" dirty="0"/>
              <a:t>顺序执行与并发执行</a:t>
            </a:r>
            <a:endParaRPr lang="en-US" altLang="zh-CN" dirty="0"/>
          </a:p>
        </p:txBody>
      </p:sp>
    </p:spTree>
    <p:extLst>
      <p:ext uri="{BB962C8B-B14F-4D97-AF65-F5344CB8AC3E}">
        <p14:creationId xmlns:p14="http://schemas.microsoft.com/office/powerpoint/2010/main" val="17400997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 </a:t>
            </a:r>
            <a:r>
              <a:rPr lang="en-US" altLang="zh-CN" dirty="0"/>
              <a:t>HDL</a:t>
            </a:r>
            <a:r>
              <a:rPr lang="zh-CN" altLang="en-US" dirty="0"/>
              <a:t>行为语句</a:t>
            </a:r>
            <a:endParaRPr lang="en-US" dirty="0"/>
          </a:p>
        </p:txBody>
      </p:sp>
      <p:graphicFrame>
        <p:nvGraphicFramePr>
          <p:cNvPr id="4" name="Content Placeholder 3"/>
          <p:cNvGraphicFramePr>
            <a:graphicFrameLocks noGrp="1"/>
          </p:cNvGraphicFramePr>
          <p:nvPr>
            <p:ph idx="1"/>
            <p:extLst/>
          </p:nvPr>
        </p:nvGraphicFramePr>
        <p:xfrm>
          <a:off x="628650" y="1274782"/>
          <a:ext cx="7886700" cy="5394960"/>
        </p:xfrm>
        <a:graphic>
          <a:graphicData uri="http://schemas.openxmlformats.org/drawingml/2006/table">
            <a:tbl>
              <a:tblPr firstRow="1" bandRow="1">
                <a:tableStyleId>{22838BEF-8BB2-4498-84A7-C5851F593DF1}</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312802">
                <a:tc>
                  <a:txBody>
                    <a:bodyPr/>
                    <a:lstStyle/>
                    <a:p>
                      <a:pPr algn="ctr"/>
                      <a:r>
                        <a:rPr lang="zh-CN" altLang="en-US" sz="1600" b="1" dirty="0"/>
                        <a:t>类别</a:t>
                      </a:r>
                      <a:endParaRPr lang="en-US" sz="1600" b="1" dirty="0"/>
                    </a:p>
                  </a:txBody>
                  <a:tcPr anchor="ctr"/>
                </a:tc>
                <a:tc>
                  <a:txBody>
                    <a:bodyPr/>
                    <a:lstStyle/>
                    <a:p>
                      <a:pPr algn="ctr"/>
                      <a:r>
                        <a:rPr lang="zh-CN" altLang="en-US" sz="1600" b="1" dirty="0"/>
                        <a:t>语句</a:t>
                      </a:r>
                      <a:endParaRPr lang="en-US" sz="1600" b="1" dirty="0"/>
                    </a:p>
                  </a:txBody>
                  <a:tcPr anchor="ctr"/>
                </a:tc>
                <a:tc>
                  <a:txBody>
                    <a:bodyPr/>
                    <a:lstStyle/>
                    <a:p>
                      <a:pPr algn="ctr"/>
                      <a:r>
                        <a:rPr lang="zh-CN" altLang="en-US" sz="1600" b="1" dirty="0"/>
                        <a:t>可综合性</a:t>
                      </a:r>
                      <a:endParaRPr lang="en-US" sz="1600" b="1" dirty="0"/>
                    </a:p>
                  </a:txBody>
                  <a:tcPr anchor="ctr"/>
                </a:tc>
                <a:extLst>
                  <a:ext uri="{0D108BD9-81ED-4DB2-BD59-A6C34878D82A}">
                    <a16:rowId xmlns:a16="http://schemas.microsoft.com/office/drawing/2014/main" val="10000"/>
                  </a:ext>
                </a:extLst>
              </a:tr>
              <a:tr h="312802">
                <a:tc rowSpan="2">
                  <a:txBody>
                    <a:bodyPr/>
                    <a:lstStyle/>
                    <a:p>
                      <a:pPr algn="ctr"/>
                      <a:r>
                        <a:rPr lang="zh-CN" altLang="en-US" sz="1600" b="1" dirty="0"/>
                        <a:t>过程语句</a:t>
                      </a:r>
                      <a:endParaRPr lang="en-US" sz="1600" b="1" dirty="0"/>
                    </a:p>
                  </a:txBody>
                  <a:tcPr anchor="ctr"/>
                </a:tc>
                <a:tc>
                  <a:txBody>
                    <a:bodyPr/>
                    <a:lstStyle/>
                    <a:p>
                      <a:pPr algn="ctr"/>
                      <a:r>
                        <a:rPr lang="en-US" altLang="zh-CN" sz="1600" b="1" dirty="0"/>
                        <a:t>initial</a:t>
                      </a:r>
                      <a:endParaRPr lang="en-US" sz="1600" b="1" dirty="0"/>
                    </a:p>
                  </a:txBody>
                  <a:tcPr anchor="ctr"/>
                </a:tc>
                <a:tc>
                  <a:txBody>
                    <a:bodyPr/>
                    <a:lstStyle/>
                    <a:p>
                      <a:pPr algn="ctr"/>
                      <a:endParaRPr lang="en-US" sz="1600" b="1"/>
                    </a:p>
                  </a:txBody>
                  <a:tcPr anchor="ctr"/>
                </a:tc>
                <a:extLst>
                  <a:ext uri="{0D108BD9-81ED-4DB2-BD59-A6C34878D82A}">
                    <a16:rowId xmlns:a16="http://schemas.microsoft.com/office/drawing/2014/main" val="10001"/>
                  </a:ext>
                </a:extLst>
              </a:tr>
              <a:tr h="312802">
                <a:tc vMerge="1">
                  <a:txBody>
                    <a:bodyPr/>
                    <a:lstStyle/>
                    <a:p>
                      <a:endParaRPr lang="en-US" sz="1600" dirty="0"/>
                    </a:p>
                  </a:txBody>
                  <a:tcPr/>
                </a:tc>
                <a:tc>
                  <a:txBody>
                    <a:bodyPr/>
                    <a:lstStyle/>
                    <a:p>
                      <a:pPr algn="ctr"/>
                      <a:r>
                        <a:rPr lang="en-US" altLang="zh-CN" sz="1600" b="1" dirty="0"/>
                        <a:t>always</a:t>
                      </a:r>
                      <a:endParaRPr lang="en-US" sz="1600" b="1"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kern="1200" dirty="0">
                          <a:effectLst/>
                        </a:rPr>
                        <a:t>√</a:t>
                      </a:r>
                      <a:endParaRPr lang="en-US" sz="1800" b="1"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2"/>
                  </a:ext>
                </a:extLst>
              </a:tr>
              <a:tr h="312802">
                <a:tc rowSpan="2">
                  <a:txBody>
                    <a:bodyPr/>
                    <a:lstStyle/>
                    <a:p>
                      <a:pPr algn="ctr"/>
                      <a:r>
                        <a:rPr lang="zh-CN" altLang="en-US" sz="1600" b="1" dirty="0"/>
                        <a:t>块语句</a:t>
                      </a:r>
                      <a:endParaRPr lang="en-US" sz="1600" b="1" dirty="0"/>
                    </a:p>
                  </a:txBody>
                  <a:tcPr anchor="ctr"/>
                </a:tc>
                <a:tc>
                  <a:txBody>
                    <a:bodyPr/>
                    <a:lstStyle/>
                    <a:p>
                      <a:pPr algn="ctr"/>
                      <a:r>
                        <a:rPr lang="zh-CN" altLang="en-US" sz="1600" b="1" dirty="0"/>
                        <a:t>串行块 </a:t>
                      </a:r>
                      <a:r>
                        <a:rPr lang="en-US" altLang="zh-CN" sz="1600" b="1" dirty="0"/>
                        <a:t>begin-end</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3"/>
                  </a:ext>
                </a:extLst>
              </a:tr>
              <a:tr h="312802">
                <a:tc vMerge="1">
                  <a:txBody>
                    <a:bodyPr/>
                    <a:lstStyle/>
                    <a:p>
                      <a:endParaRPr lang="en-US" sz="1600" dirty="0"/>
                    </a:p>
                  </a:txBody>
                  <a:tcPr/>
                </a:tc>
                <a:tc>
                  <a:txBody>
                    <a:bodyPr/>
                    <a:lstStyle/>
                    <a:p>
                      <a:pPr algn="ctr"/>
                      <a:r>
                        <a:rPr lang="zh-CN" altLang="en-US" sz="1600" b="1" dirty="0"/>
                        <a:t>并行块 </a:t>
                      </a:r>
                      <a:r>
                        <a:rPr lang="en-US" altLang="zh-CN" sz="1600" b="1" dirty="0"/>
                        <a:t>fork-join</a:t>
                      </a:r>
                      <a:endParaRPr lang="en-US" sz="1600" b="1" dirty="0"/>
                    </a:p>
                  </a:txBody>
                  <a:tcPr anchor="ctr"/>
                </a:tc>
                <a:tc>
                  <a:txBody>
                    <a:bodyPr/>
                    <a:lstStyle/>
                    <a:p>
                      <a:pPr algn="ctr"/>
                      <a:endParaRPr lang="en-US" sz="1600" b="1" dirty="0"/>
                    </a:p>
                  </a:txBody>
                  <a:tcPr anchor="ctr"/>
                </a:tc>
                <a:extLst>
                  <a:ext uri="{0D108BD9-81ED-4DB2-BD59-A6C34878D82A}">
                    <a16:rowId xmlns:a16="http://schemas.microsoft.com/office/drawing/2014/main" val="10004"/>
                  </a:ext>
                </a:extLst>
              </a:tr>
              <a:tr h="312802">
                <a:tc rowSpan="2">
                  <a:txBody>
                    <a:bodyPr/>
                    <a:lstStyle/>
                    <a:p>
                      <a:pPr algn="ctr"/>
                      <a:r>
                        <a:rPr lang="zh-CN" altLang="en-US" sz="1600" b="1" dirty="0"/>
                        <a:t>赋值语句</a:t>
                      </a:r>
                      <a:endParaRPr lang="en-US" sz="1600" b="1" dirty="0"/>
                    </a:p>
                  </a:txBody>
                  <a:tcPr anchor="ctr"/>
                </a:tc>
                <a:tc>
                  <a:txBody>
                    <a:bodyPr/>
                    <a:lstStyle/>
                    <a:p>
                      <a:pPr algn="ctr"/>
                      <a:r>
                        <a:rPr lang="zh-CN" altLang="en-US" sz="1600" b="1" dirty="0"/>
                        <a:t>持续赋值</a:t>
                      </a:r>
                      <a:r>
                        <a:rPr lang="en-US" altLang="zh-CN" sz="1600" b="1" dirty="0"/>
                        <a:t>assign</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5"/>
                  </a:ext>
                </a:extLst>
              </a:tr>
              <a:tr h="312802">
                <a:tc vMerge="1">
                  <a:txBody>
                    <a:bodyPr/>
                    <a:lstStyle/>
                    <a:p>
                      <a:endParaRPr lang="en-US" sz="1600" dirty="0"/>
                    </a:p>
                  </a:txBody>
                  <a:tcPr/>
                </a:tc>
                <a:tc>
                  <a:txBody>
                    <a:bodyPr/>
                    <a:lstStyle/>
                    <a:p>
                      <a:pPr algn="ctr"/>
                      <a:r>
                        <a:rPr lang="zh-CN" altLang="en-US" sz="1600" b="1" dirty="0"/>
                        <a:t>过程赋值</a:t>
                      </a:r>
                      <a:r>
                        <a:rPr lang="en-US" altLang="zh-CN" sz="1600" b="1" dirty="0"/>
                        <a:t>=</a:t>
                      </a:r>
                      <a:r>
                        <a:rPr lang="zh-CN" altLang="en-US" sz="1600" b="1" dirty="0"/>
                        <a:t> </a:t>
                      </a:r>
                      <a:r>
                        <a:rPr lang="en-US" altLang="zh-CN" sz="1600" b="1" dirty="0"/>
                        <a:t>,</a:t>
                      </a:r>
                      <a:r>
                        <a:rPr lang="zh-CN" altLang="en-US" sz="1600" b="1" baseline="0" dirty="0"/>
                        <a:t> </a:t>
                      </a:r>
                      <a:r>
                        <a:rPr lang="en-US" altLang="zh-CN" sz="1600" b="1" baseline="0" dirty="0"/>
                        <a:t>&lt;=</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6"/>
                  </a:ext>
                </a:extLst>
              </a:tr>
              <a:tr h="312802">
                <a:tc rowSpan="2">
                  <a:txBody>
                    <a:bodyPr/>
                    <a:lstStyle/>
                    <a:p>
                      <a:pPr algn="ctr"/>
                      <a:r>
                        <a:rPr lang="zh-CN" altLang="en-US" sz="1600" b="1" dirty="0"/>
                        <a:t>条件语句</a:t>
                      </a:r>
                      <a:endParaRPr lang="en-US" sz="1600" b="1" dirty="0"/>
                    </a:p>
                  </a:txBody>
                  <a:tcPr anchor="ctr"/>
                </a:tc>
                <a:tc>
                  <a:txBody>
                    <a:bodyPr/>
                    <a:lstStyle/>
                    <a:p>
                      <a:pPr algn="ctr"/>
                      <a:r>
                        <a:rPr lang="en-US" altLang="zh-CN" sz="1600" b="1" dirty="0"/>
                        <a:t>if</a:t>
                      </a:r>
                      <a:r>
                        <a:rPr lang="zh-CN" altLang="en-US" sz="1600" b="1" dirty="0"/>
                        <a:t> </a:t>
                      </a:r>
                      <a:r>
                        <a:rPr lang="en-US" altLang="zh-CN" sz="1600" b="1" dirty="0"/>
                        <a:t>-</a:t>
                      </a:r>
                      <a:r>
                        <a:rPr lang="zh-CN" altLang="en-US" sz="1600" b="1" dirty="0"/>
                        <a:t> </a:t>
                      </a:r>
                      <a:r>
                        <a:rPr lang="en-US" altLang="zh-CN" sz="1600" b="1" dirty="0"/>
                        <a:t>else</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7"/>
                  </a:ext>
                </a:extLst>
              </a:tr>
              <a:tr h="312802">
                <a:tc vMerge="1">
                  <a:txBody>
                    <a:bodyPr/>
                    <a:lstStyle/>
                    <a:p>
                      <a:endParaRPr lang="en-US" sz="1600" dirty="0"/>
                    </a:p>
                  </a:txBody>
                  <a:tcPr/>
                </a:tc>
                <a:tc>
                  <a:txBody>
                    <a:bodyPr/>
                    <a:lstStyle/>
                    <a:p>
                      <a:pPr algn="ctr"/>
                      <a:r>
                        <a:rPr lang="en-US" altLang="zh-CN" sz="1600" b="1" dirty="0"/>
                        <a:t>case</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8"/>
                  </a:ext>
                </a:extLst>
              </a:tr>
              <a:tr h="312802">
                <a:tc rowSpan="4">
                  <a:txBody>
                    <a:bodyPr/>
                    <a:lstStyle/>
                    <a:p>
                      <a:pPr algn="ctr"/>
                      <a:r>
                        <a:rPr lang="zh-CN" altLang="en-US" sz="1600" b="1" dirty="0"/>
                        <a:t>循环语句</a:t>
                      </a:r>
                      <a:endParaRPr lang="en-US" sz="1600" b="1" dirty="0"/>
                    </a:p>
                  </a:txBody>
                  <a:tcPr anchor="ctr"/>
                </a:tc>
                <a:tc>
                  <a:txBody>
                    <a:bodyPr/>
                    <a:lstStyle/>
                    <a:p>
                      <a:pPr algn="ctr"/>
                      <a:r>
                        <a:rPr lang="en-US" altLang="zh-CN" sz="1600" b="1" dirty="0"/>
                        <a:t>for</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09"/>
                  </a:ext>
                </a:extLst>
              </a:tr>
              <a:tr h="312802">
                <a:tc vMerge="1">
                  <a:txBody>
                    <a:bodyPr/>
                    <a:lstStyle/>
                    <a:p>
                      <a:endParaRPr lang="en-US" sz="1600" dirty="0"/>
                    </a:p>
                  </a:txBody>
                  <a:tcPr/>
                </a:tc>
                <a:tc>
                  <a:txBody>
                    <a:bodyPr/>
                    <a:lstStyle/>
                    <a:p>
                      <a:pPr algn="ctr"/>
                      <a:r>
                        <a:rPr lang="en-US" altLang="zh-CN" sz="1600" b="1" dirty="0"/>
                        <a:t>repeat</a:t>
                      </a:r>
                      <a:endParaRPr lang="en-US" sz="1600" b="1" dirty="0"/>
                    </a:p>
                  </a:txBody>
                  <a:tcPr anchor="ctr"/>
                </a:tc>
                <a:tc>
                  <a:txBody>
                    <a:bodyPr/>
                    <a:lstStyle/>
                    <a:p>
                      <a:pPr algn="ctr"/>
                      <a:endParaRPr lang="en-US" sz="1600" b="1" dirty="0"/>
                    </a:p>
                  </a:txBody>
                  <a:tcPr anchor="ctr"/>
                </a:tc>
                <a:extLst>
                  <a:ext uri="{0D108BD9-81ED-4DB2-BD59-A6C34878D82A}">
                    <a16:rowId xmlns:a16="http://schemas.microsoft.com/office/drawing/2014/main" val="10010"/>
                  </a:ext>
                </a:extLst>
              </a:tr>
              <a:tr h="312802">
                <a:tc vMerge="1">
                  <a:txBody>
                    <a:bodyPr/>
                    <a:lstStyle/>
                    <a:p>
                      <a:endParaRPr lang="en-US" sz="1600" dirty="0"/>
                    </a:p>
                  </a:txBody>
                  <a:tcPr/>
                </a:tc>
                <a:tc>
                  <a:txBody>
                    <a:bodyPr/>
                    <a:lstStyle/>
                    <a:p>
                      <a:pPr algn="ctr"/>
                      <a:r>
                        <a:rPr lang="en-US" altLang="zh-CN" sz="1600" b="1" dirty="0"/>
                        <a:t>while</a:t>
                      </a:r>
                      <a:endParaRPr lang="en-US" sz="1600" b="1" dirty="0"/>
                    </a:p>
                  </a:txBody>
                  <a:tcPr anchor="ctr"/>
                </a:tc>
                <a:tc>
                  <a:txBody>
                    <a:bodyPr/>
                    <a:lstStyle/>
                    <a:p>
                      <a:pPr algn="ctr"/>
                      <a:endParaRPr lang="en-US" sz="1600" b="1" dirty="0"/>
                    </a:p>
                  </a:txBody>
                  <a:tcPr anchor="ctr"/>
                </a:tc>
                <a:extLst>
                  <a:ext uri="{0D108BD9-81ED-4DB2-BD59-A6C34878D82A}">
                    <a16:rowId xmlns:a16="http://schemas.microsoft.com/office/drawing/2014/main" val="10011"/>
                  </a:ext>
                </a:extLst>
              </a:tr>
              <a:tr h="312802">
                <a:tc vMerge="1">
                  <a:txBody>
                    <a:bodyPr/>
                    <a:lstStyle/>
                    <a:p>
                      <a:endParaRPr lang="en-US" sz="1600" dirty="0"/>
                    </a:p>
                  </a:txBody>
                  <a:tcPr/>
                </a:tc>
                <a:tc>
                  <a:txBody>
                    <a:bodyPr/>
                    <a:lstStyle/>
                    <a:p>
                      <a:pPr algn="ctr"/>
                      <a:r>
                        <a:rPr lang="en-US" altLang="zh-CN" sz="1600" b="1" dirty="0"/>
                        <a:t>forever</a:t>
                      </a:r>
                      <a:endParaRPr lang="en-US" sz="1600" b="1" dirty="0"/>
                    </a:p>
                  </a:txBody>
                  <a:tcPr anchor="ctr"/>
                </a:tc>
                <a:tc>
                  <a:txBody>
                    <a:bodyPr/>
                    <a:lstStyle/>
                    <a:p>
                      <a:pPr algn="ctr"/>
                      <a:endParaRPr lang="en-US" sz="1600" b="1" dirty="0"/>
                    </a:p>
                  </a:txBody>
                  <a:tcPr anchor="ctr"/>
                </a:tc>
                <a:extLst>
                  <a:ext uri="{0D108BD9-81ED-4DB2-BD59-A6C34878D82A}">
                    <a16:rowId xmlns:a16="http://schemas.microsoft.com/office/drawing/2014/main" val="10012"/>
                  </a:ext>
                </a:extLst>
              </a:tr>
              <a:tr h="312802">
                <a:tc rowSpan="3">
                  <a:txBody>
                    <a:bodyPr/>
                    <a:lstStyle/>
                    <a:p>
                      <a:pPr algn="ctr"/>
                      <a:r>
                        <a:rPr lang="zh-CN" altLang="en-US" sz="1600" b="1" dirty="0"/>
                        <a:t>编译指示语句</a:t>
                      </a:r>
                      <a:endParaRPr lang="en-US" sz="1600" b="1" dirty="0"/>
                    </a:p>
                  </a:txBody>
                  <a:tcPr anchor="ctr"/>
                </a:tc>
                <a:tc>
                  <a:txBody>
                    <a:bodyPr/>
                    <a:lstStyle/>
                    <a:p>
                      <a:pPr algn="ctr"/>
                      <a:r>
                        <a:rPr lang="en-US" altLang="zh-CN" sz="1600" b="1" dirty="0"/>
                        <a:t>`define</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13"/>
                  </a:ext>
                </a:extLst>
              </a:tr>
              <a:tr h="312802">
                <a:tc vMerge="1">
                  <a:txBody>
                    <a:bodyPr/>
                    <a:lstStyle/>
                    <a:p>
                      <a:endParaRPr lang="en-US" sz="1600" dirty="0"/>
                    </a:p>
                  </a:txBody>
                  <a:tcPr/>
                </a:tc>
                <a:tc>
                  <a:txBody>
                    <a:bodyPr/>
                    <a:lstStyle/>
                    <a:p>
                      <a:pPr algn="ctr"/>
                      <a:r>
                        <a:rPr lang="en-US" altLang="zh-CN" sz="1600" b="1" dirty="0"/>
                        <a:t>`include</a:t>
                      </a:r>
                      <a:endParaRPr lang="en-US" sz="1600" b="1" dirty="0"/>
                    </a:p>
                  </a:txBody>
                  <a:tcPr anchor="ctr"/>
                </a:tc>
                <a:tc>
                  <a:txBody>
                    <a:bodyPr/>
                    <a:lstStyle/>
                    <a:p>
                      <a:pPr algn="ctr"/>
                      <a:endParaRPr lang="en-US" sz="1600" b="1" dirty="0"/>
                    </a:p>
                  </a:txBody>
                  <a:tcPr anchor="ctr"/>
                </a:tc>
                <a:extLst>
                  <a:ext uri="{0D108BD9-81ED-4DB2-BD59-A6C34878D82A}">
                    <a16:rowId xmlns:a16="http://schemas.microsoft.com/office/drawing/2014/main" val="10014"/>
                  </a:ext>
                </a:extLst>
              </a:tr>
              <a:tr h="312802">
                <a:tc vMerge="1">
                  <a:txBody>
                    <a:bodyPr/>
                    <a:lstStyle/>
                    <a:p>
                      <a:endParaRPr lang="en-US" sz="1600" dirty="0"/>
                    </a:p>
                  </a:txBody>
                  <a:tcPr/>
                </a:tc>
                <a:tc>
                  <a:txBody>
                    <a:bodyPr/>
                    <a:lstStyle/>
                    <a:p>
                      <a:pPr algn="ctr"/>
                      <a:r>
                        <a:rPr lang="en-US" altLang="zh-CN" sz="1600" b="1" dirty="0"/>
                        <a:t>`</a:t>
                      </a:r>
                      <a:r>
                        <a:rPr lang="en-US" altLang="zh-CN" sz="1600" b="1" dirty="0" err="1"/>
                        <a:t>ifdef</a:t>
                      </a:r>
                      <a:r>
                        <a:rPr lang="en-US" altLang="zh-CN" sz="1600" b="1" dirty="0"/>
                        <a:t>,</a:t>
                      </a:r>
                      <a:r>
                        <a:rPr lang="zh-CN" altLang="en-US" sz="1600" b="1" baseline="0" dirty="0"/>
                        <a:t> </a:t>
                      </a:r>
                      <a:r>
                        <a:rPr lang="en-US" altLang="zh-CN" sz="1600" b="1" baseline="0" dirty="0"/>
                        <a:t>`else,`</a:t>
                      </a:r>
                      <a:r>
                        <a:rPr lang="en-US" altLang="zh-CN" sz="1600" b="1" baseline="0" dirty="0" err="1"/>
                        <a:t>endif</a:t>
                      </a:r>
                      <a:endParaRPr lang="en-US" sz="1600" b="1" dirty="0"/>
                    </a:p>
                  </a:txBody>
                  <a:tcPr anchor="ctr"/>
                </a:tc>
                <a:tc>
                  <a:txBody>
                    <a:bodyPr/>
                    <a:lstStyle/>
                    <a:p>
                      <a:pPr algn="ctr"/>
                      <a:r>
                        <a:rPr lang="en-US" sz="1600" b="1" kern="1200" dirty="0">
                          <a:effectLst/>
                        </a:rPr>
                        <a:t>√</a:t>
                      </a:r>
                      <a:endParaRPr lang="en-US" sz="1600" b="1" dirty="0"/>
                    </a:p>
                  </a:txBody>
                  <a:tcPr anchor="ct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19519828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过程语句</a:t>
            </a:r>
            <a:endParaRPr lang="en-US" dirty="0"/>
          </a:p>
        </p:txBody>
      </p:sp>
      <p:sp>
        <p:nvSpPr>
          <p:cNvPr id="3" name="Content Placeholder 2"/>
          <p:cNvSpPr>
            <a:spLocks noGrp="1"/>
          </p:cNvSpPr>
          <p:nvPr>
            <p:ph idx="1"/>
          </p:nvPr>
        </p:nvSpPr>
        <p:spPr/>
        <p:txBody>
          <a:bodyPr/>
          <a:lstStyle/>
          <a:p>
            <a:r>
              <a:rPr lang="en-US" altLang="zh-CN" dirty="0"/>
              <a:t>initial</a:t>
            </a:r>
          </a:p>
          <a:p>
            <a:r>
              <a:rPr lang="en-US" altLang="zh-CN" dirty="0"/>
              <a:t>always</a:t>
            </a:r>
          </a:p>
          <a:p>
            <a:r>
              <a:rPr lang="zh-CN" altLang="en-US" dirty="0"/>
              <a:t>在一个模块（</a:t>
            </a:r>
            <a:r>
              <a:rPr lang="en-US" altLang="zh-CN" dirty="0"/>
              <a:t>module</a:t>
            </a:r>
            <a:r>
              <a:rPr lang="zh-CN" altLang="en-US" dirty="0"/>
              <a:t>）中，使用</a:t>
            </a:r>
            <a:r>
              <a:rPr lang="en-US" altLang="zh-CN" dirty="0"/>
              <a:t>initial</a:t>
            </a:r>
            <a:r>
              <a:rPr lang="zh-CN" altLang="en-US" dirty="0"/>
              <a:t>和</a:t>
            </a:r>
            <a:r>
              <a:rPr lang="en-US" altLang="zh-CN" dirty="0"/>
              <a:t>always</a:t>
            </a:r>
            <a:r>
              <a:rPr lang="zh-CN" altLang="en-US" dirty="0"/>
              <a:t>语句的次数是不受限制的。</a:t>
            </a:r>
            <a:r>
              <a:rPr lang="en-US" altLang="zh-CN" dirty="0"/>
              <a:t>initial</a:t>
            </a:r>
            <a:r>
              <a:rPr lang="zh-CN" altLang="en-US" dirty="0"/>
              <a:t>语句场用于仿真中的初始化，</a:t>
            </a:r>
            <a:r>
              <a:rPr lang="en-US" altLang="zh-CN" dirty="0"/>
              <a:t>initial</a:t>
            </a:r>
            <a:r>
              <a:rPr lang="zh-CN" altLang="en-US" dirty="0"/>
              <a:t>过程块中的语句仅执行一次；</a:t>
            </a:r>
            <a:r>
              <a:rPr lang="en-US" altLang="zh-CN" dirty="0"/>
              <a:t>always</a:t>
            </a:r>
            <a:r>
              <a:rPr lang="zh-CN" altLang="en-US" dirty="0"/>
              <a:t>块内的语句则是不断重复执行的。</a:t>
            </a:r>
            <a:endParaRPr lang="en-US" dirty="0"/>
          </a:p>
        </p:txBody>
      </p:sp>
    </p:spTree>
    <p:extLst>
      <p:ext uri="{BB962C8B-B14F-4D97-AF65-F5344CB8AC3E}">
        <p14:creationId xmlns:p14="http://schemas.microsoft.com/office/powerpoint/2010/main" val="10067340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always</a:t>
            </a:r>
            <a:r>
              <a:rPr lang="zh-CN" altLang="en-US" dirty="0"/>
              <a:t>过程语句使用模板</a:t>
            </a:r>
            <a:endParaRPr lang="en-US" dirty="0"/>
          </a:p>
        </p:txBody>
      </p:sp>
      <p:sp>
        <p:nvSpPr>
          <p:cNvPr id="3" name="Content Placeholder 2"/>
          <p:cNvSpPr>
            <a:spLocks noGrp="1"/>
          </p:cNvSpPr>
          <p:nvPr>
            <p:ph idx="1"/>
          </p:nvPr>
        </p:nvSpPr>
        <p:spPr/>
        <p:txBody>
          <a:bodyPr>
            <a:normAutofit/>
          </a:bodyPr>
          <a:lstStyle/>
          <a:p>
            <a:r>
              <a:rPr lang="en-US" altLang="zh-CN" dirty="0"/>
              <a:t>always@(&lt;</a:t>
            </a:r>
            <a:r>
              <a:rPr lang="zh-CN" altLang="en-US" dirty="0"/>
              <a:t>敏感信号表达式</a:t>
            </a:r>
            <a:r>
              <a:rPr lang="en-US" altLang="zh-CN" dirty="0"/>
              <a:t>event-expression&gt;)</a:t>
            </a:r>
          </a:p>
          <a:p>
            <a:r>
              <a:rPr lang="en-US" altLang="zh-CN" dirty="0"/>
              <a:t>begin</a:t>
            </a:r>
          </a:p>
          <a:p>
            <a:r>
              <a:rPr lang="en-US" altLang="zh-CN" dirty="0"/>
              <a:t>//</a:t>
            </a:r>
            <a:r>
              <a:rPr lang="zh-CN" altLang="en-US" dirty="0"/>
              <a:t>过程赋值</a:t>
            </a:r>
            <a:endParaRPr lang="en-US" altLang="zh-CN" dirty="0"/>
          </a:p>
          <a:p>
            <a:r>
              <a:rPr lang="en-US" altLang="zh-CN" dirty="0"/>
              <a:t>//if-else,</a:t>
            </a:r>
            <a:r>
              <a:rPr lang="zh-CN" altLang="en-US" dirty="0"/>
              <a:t> </a:t>
            </a:r>
            <a:r>
              <a:rPr lang="en-US" altLang="zh-CN" dirty="0"/>
              <a:t>case,</a:t>
            </a:r>
            <a:r>
              <a:rPr lang="zh-CN" altLang="en-US" dirty="0"/>
              <a:t> </a:t>
            </a:r>
            <a:r>
              <a:rPr lang="en-US" altLang="zh-CN" dirty="0" err="1"/>
              <a:t>casex</a:t>
            </a:r>
            <a:r>
              <a:rPr lang="en-US" altLang="zh-CN" dirty="0"/>
              <a:t>,</a:t>
            </a:r>
            <a:r>
              <a:rPr lang="zh-CN" altLang="en-US" dirty="0"/>
              <a:t> </a:t>
            </a:r>
            <a:r>
              <a:rPr lang="en-US" altLang="zh-CN" dirty="0" err="1"/>
              <a:t>casez</a:t>
            </a:r>
            <a:r>
              <a:rPr lang="zh-CN" altLang="en-US" dirty="0"/>
              <a:t>选择语句</a:t>
            </a:r>
            <a:endParaRPr lang="en-US" altLang="zh-CN" dirty="0"/>
          </a:p>
          <a:p>
            <a:r>
              <a:rPr lang="en-US" altLang="zh-CN" dirty="0"/>
              <a:t>//while,</a:t>
            </a:r>
            <a:r>
              <a:rPr lang="zh-CN" altLang="en-US" dirty="0"/>
              <a:t> </a:t>
            </a:r>
            <a:r>
              <a:rPr lang="en-US" altLang="zh-CN" dirty="0"/>
              <a:t>repeat,</a:t>
            </a:r>
            <a:r>
              <a:rPr lang="zh-CN" altLang="en-US" dirty="0"/>
              <a:t> </a:t>
            </a:r>
            <a:r>
              <a:rPr lang="en-US" altLang="zh-CN" dirty="0"/>
              <a:t>for</a:t>
            </a:r>
            <a:r>
              <a:rPr lang="zh-CN" altLang="en-US" dirty="0"/>
              <a:t>循环</a:t>
            </a:r>
            <a:endParaRPr lang="en-US" altLang="zh-CN" dirty="0"/>
          </a:p>
          <a:p>
            <a:r>
              <a:rPr lang="en-US" altLang="zh-CN" dirty="0"/>
              <a:t>//task,</a:t>
            </a:r>
            <a:r>
              <a:rPr lang="zh-CN" altLang="en-US" dirty="0"/>
              <a:t> </a:t>
            </a:r>
            <a:r>
              <a:rPr lang="en-US" altLang="zh-CN" dirty="0"/>
              <a:t>function</a:t>
            </a:r>
            <a:r>
              <a:rPr lang="zh-CN" altLang="en-US" dirty="0"/>
              <a:t>调用</a:t>
            </a:r>
            <a:endParaRPr lang="en-US" altLang="zh-CN" dirty="0"/>
          </a:p>
          <a:p>
            <a:r>
              <a:rPr lang="en-US" altLang="zh-CN" dirty="0"/>
              <a:t>end</a:t>
            </a:r>
          </a:p>
          <a:p>
            <a:r>
              <a:rPr lang="en-US" altLang="zh-CN" dirty="0"/>
              <a:t>“always”</a:t>
            </a:r>
            <a:r>
              <a:rPr lang="zh-CN" altLang="en-US" dirty="0"/>
              <a:t>过程语句通常是带有触发条件的，触发条件写在敏感信号表达式中，只有当触发条件满足时，其后的</a:t>
            </a:r>
            <a:r>
              <a:rPr lang="en-US" altLang="zh-CN" dirty="0"/>
              <a:t>”begin-end”</a:t>
            </a:r>
            <a:r>
              <a:rPr lang="zh-CN" altLang="en-US" dirty="0"/>
              <a:t>块语句才能被执行。</a:t>
            </a:r>
            <a:endParaRPr lang="en-US" dirty="0"/>
          </a:p>
        </p:txBody>
      </p:sp>
    </p:spTree>
    <p:extLst>
      <p:ext uri="{BB962C8B-B14F-4D97-AF65-F5344CB8AC3E}">
        <p14:creationId xmlns:p14="http://schemas.microsoft.com/office/powerpoint/2010/main" val="35322035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敏感信号表达式</a:t>
            </a:r>
            <a:endParaRPr lang="en-US" dirty="0"/>
          </a:p>
        </p:txBody>
      </p:sp>
      <p:sp>
        <p:nvSpPr>
          <p:cNvPr id="3" name="Content Placeholder 2"/>
          <p:cNvSpPr>
            <a:spLocks noGrp="1"/>
          </p:cNvSpPr>
          <p:nvPr>
            <p:ph idx="1"/>
          </p:nvPr>
        </p:nvSpPr>
        <p:spPr/>
        <p:txBody>
          <a:bodyPr/>
          <a:lstStyle/>
          <a:p>
            <a:r>
              <a:rPr lang="zh-CN" altLang="en-US" dirty="0"/>
              <a:t>若有两个或两个以上信号时，使用</a:t>
            </a:r>
            <a:r>
              <a:rPr lang="en-US" altLang="zh-CN" dirty="0"/>
              <a:t>or</a:t>
            </a:r>
            <a:r>
              <a:rPr lang="zh-CN" altLang="en-US" dirty="0"/>
              <a:t>连接</a:t>
            </a:r>
            <a:endParaRPr lang="en-US" altLang="zh-CN" dirty="0"/>
          </a:p>
          <a:p>
            <a:r>
              <a:rPr lang="zh-CN" altLang="en-US" dirty="0"/>
              <a:t>例如：</a:t>
            </a:r>
            <a:endParaRPr lang="en-US" altLang="zh-CN" dirty="0"/>
          </a:p>
          <a:p>
            <a:r>
              <a:rPr lang="en-US" altLang="zh-CN" dirty="0"/>
              <a:t>@(a)</a:t>
            </a:r>
          </a:p>
          <a:p>
            <a:r>
              <a:rPr lang="en-US" altLang="zh-CN" dirty="0"/>
              <a:t>@(a</a:t>
            </a:r>
            <a:r>
              <a:rPr lang="zh-CN" altLang="en-US" dirty="0"/>
              <a:t> </a:t>
            </a:r>
            <a:r>
              <a:rPr lang="en-US" altLang="zh-CN" dirty="0"/>
              <a:t>or</a:t>
            </a:r>
            <a:r>
              <a:rPr lang="zh-CN" altLang="en-US" dirty="0"/>
              <a:t> </a:t>
            </a:r>
            <a:r>
              <a:rPr lang="en-US" altLang="zh-CN" dirty="0"/>
              <a:t>b)</a:t>
            </a:r>
          </a:p>
          <a:p>
            <a:r>
              <a:rPr lang="en-US" altLang="zh-CN" dirty="0"/>
              <a:t>@(</a:t>
            </a:r>
            <a:r>
              <a:rPr lang="en-US" altLang="zh-CN" dirty="0" err="1"/>
              <a:t>posedge</a:t>
            </a:r>
            <a:r>
              <a:rPr lang="zh-CN" altLang="en-US" dirty="0"/>
              <a:t> </a:t>
            </a:r>
            <a:r>
              <a:rPr lang="en-US" altLang="zh-CN" dirty="0"/>
              <a:t>clock)</a:t>
            </a:r>
          </a:p>
          <a:p>
            <a:r>
              <a:rPr lang="en-US" altLang="zh-CN" dirty="0"/>
              <a:t>@(</a:t>
            </a:r>
            <a:r>
              <a:rPr lang="en-US" altLang="zh-CN" dirty="0" err="1"/>
              <a:t>negedge</a:t>
            </a:r>
            <a:r>
              <a:rPr lang="zh-CN" altLang="en-US" dirty="0"/>
              <a:t> </a:t>
            </a:r>
            <a:r>
              <a:rPr lang="en-US" altLang="zh-CN" dirty="0"/>
              <a:t>clock)</a:t>
            </a:r>
          </a:p>
          <a:p>
            <a:r>
              <a:rPr lang="en-US" altLang="zh-CN" dirty="0"/>
              <a:t>@(</a:t>
            </a:r>
            <a:r>
              <a:rPr lang="en-US" altLang="zh-CN" dirty="0" err="1"/>
              <a:t>posedge</a:t>
            </a:r>
            <a:r>
              <a:rPr lang="zh-CN" altLang="en-US" dirty="0"/>
              <a:t> </a:t>
            </a:r>
            <a:r>
              <a:rPr lang="en-US" altLang="zh-CN" dirty="0" err="1"/>
              <a:t>clk</a:t>
            </a:r>
            <a:r>
              <a:rPr lang="zh-CN" altLang="en-US" dirty="0"/>
              <a:t> </a:t>
            </a:r>
            <a:r>
              <a:rPr lang="en-US" altLang="zh-CN" dirty="0"/>
              <a:t>or</a:t>
            </a:r>
            <a:r>
              <a:rPr lang="zh-CN" altLang="en-US" dirty="0"/>
              <a:t> </a:t>
            </a:r>
            <a:r>
              <a:rPr lang="en-US" altLang="zh-CN" dirty="0" err="1"/>
              <a:t>negedge</a:t>
            </a:r>
            <a:r>
              <a:rPr lang="zh-CN" altLang="en-US" dirty="0"/>
              <a:t> </a:t>
            </a:r>
            <a:r>
              <a:rPr lang="en-US" altLang="zh-CN" dirty="0"/>
              <a:t>reset)</a:t>
            </a:r>
            <a:endParaRPr lang="en-US" dirty="0"/>
          </a:p>
        </p:txBody>
      </p:sp>
    </p:spTree>
    <p:extLst>
      <p:ext uri="{BB962C8B-B14F-4D97-AF65-F5344CB8AC3E}">
        <p14:creationId xmlns:p14="http://schemas.microsoft.com/office/powerpoint/2010/main" val="38978433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敏感信号列表举例</a:t>
            </a:r>
            <a:r>
              <a:rPr lang="en-US" altLang="zh-CN" dirty="0"/>
              <a:t>p016.v</a:t>
            </a:r>
            <a:endParaRPr lang="en-US" dirty="0"/>
          </a:p>
        </p:txBody>
      </p:sp>
      <p:sp>
        <p:nvSpPr>
          <p:cNvPr id="3" name="Content Placeholder 2"/>
          <p:cNvSpPr>
            <a:spLocks noGrp="1"/>
          </p:cNvSpPr>
          <p:nvPr>
            <p:ph idx="1"/>
          </p:nvPr>
        </p:nvSpPr>
        <p:spPr/>
        <p:txBody>
          <a:bodyPr>
            <a:normAutofit fontScale="77500" lnSpcReduction="20000"/>
          </a:bodyPr>
          <a:lstStyle/>
          <a:p>
            <a:r>
              <a:rPr lang="en-US" altLang="zh-CN" dirty="0"/>
              <a:t>4</a:t>
            </a:r>
            <a:r>
              <a:rPr lang="zh-CN" altLang="en-US" dirty="0"/>
              <a:t>选</a:t>
            </a:r>
            <a:r>
              <a:rPr lang="en-US" altLang="zh-CN" dirty="0"/>
              <a:t>1</a:t>
            </a:r>
            <a:r>
              <a:rPr lang="zh-CN" altLang="en-US" dirty="0"/>
              <a:t>数据选择器</a:t>
            </a:r>
            <a:endParaRPr lang="en-US" dirty="0"/>
          </a:p>
          <a:p>
            <a:r>
              <a:rPr lang="en-US" dirty="0"/>
              <a:t>module mux4_1(out,in0,in1,in2,in3,sel);</a:t>
            </a:r>
          </a:p>
          <a:p>
            <a:r>
              <a:rPr lang="en-US" dirty="0"/>
              <a:t>output out;</a:t>
            </a:r>
          </a:p>
          <a:p>
            <a:r>
              <a:rPr lang="en-US" dirty="0"/>
              <a:t>input in0,in1,in2,in3;</a:t>
            </a:r>
          </a:p>
          <a:p>
            <a:r>
              <a:rPr lang="en-US" dirty="0"/>
              <a:t>input[1:0] </a:t>
            </a:r>
            <a:r>
              <a:rPr lang="en-US" dirty="0" err="1"/>
              <a:t>sel</a:t>
            </a:r>
            <a:r>
              <a:rPr lang="en-US" dirty="0"/>
              <a:t>; </a:t>
            </a:r>
            <a:r>
              <a:rPr lang="en-US" dirty="0" err="1"/>
              <a:t>reg</a:t>
            </a:r>
            <a:r>
              <a:rPr lang="en-US" dirty="0"/>
              <a:t> out;</a:t>
            </a:r>
          </a:p>
          <a:p>
            <a:r>
              <a:rPr lang="en-US" dirty="0"/>
              <a:t>always @(in0 or in1 or in2 or in3 or </a:t>
            </a:r>
            <a:r>
              <a:rPr lang="en-US" dirty="0" err="1"/>
              <a:t>sel</a:t>
            </a:r>
            <a:r>
              <a:rPr lang="en-US" dirty="0"/>
              <a:t>)</a:t>
            </a:r>
          </a:p>
          <a:p>
            <a:r>
              <a:rPr lang="en-US" dirty="0"/>
              <a:t>//敏感信号列表</a:t>
            </a:r>
          </a:p>
          <a:p>
            <a:r>
              <a:rPr lang="en-US" dirty="0"/>
              <a:t>case(</a:t>
            </a:r>
            <a:r>
              <a:rPr lang="en-US" dirty="0" err="1"/>
              <a:t>sel</a:t>
            </a:r>
            <a:r>
              <a:rPr lang="en-US" dirty="0"/>
              <a:t>)</a:t>
            </a:r>
          </a:p>
          <a:p>
            <a:r>
              <a:rPr lang="en-US" dirty="0"/>
              <a:t>2'b00: out=in0;</a:t>
            </a:r>
          </a:p>
          <a:p>
            <a:r>
              <a:rPr lang="en-US" dirty="0"/>
              <a:t>2'b01: out=in1;</a:t>
            </a:r>
          </a:p>
          <a:p>
            <a:r>
              <a:rPr lang="en-US" dirty="0"/>
              <a:t>2'b10: out=in2;</a:t>
            </a:r>
          </a:p>
          <a:p>
            <a:r>
              <a:rPr lang="en-US" dirty="0"/>
              <a:t>2'b11: out=in3;</a:t>
            </a:r>
          </a:p>
          <a:p>
            <a:r>
              <a:rPr lang="en-US" dirty="0"/>
              <a:t>default: out=2'bx;</a:t>
            </a:r>
          </a:p>
          <a:p>
            <a:r>
              <a:rPr lang="en-US" dirty="0" err="1"/>
              <a:t>endcase</a:t>
            </a:r>
            <a:endParaRPr lang="en-US" dirty="0"/>
          </a:p>
          <a:p>
            <a:r>
              <a:rPr lang="en-US" dirty="0" err="1"/>
              <a:t>endmodule</a:t>
            </a:r>
            <a:endParaRPr lang="en-US" dirty="0"/>
          </a:p>
        </p:txBody>
      </p:sp>
    </p:spTree>
    <p:extLst>
      <p:ext uri="{BB962C8B-B14F-4D97-AF65-F5344CB8AC3E}">
        <p14:creationId xmlns:p14="http://schemas.microsoft.com/office/powerpoint/2010/main" val="1343069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posedge和negedge关键字</a:t>
            </a:r>
            <a:r>
              <a:rPr lang="en-US" altLang="zh-CN" dirty="0"/>
              <a:t>p017.v</a:t>
            </a:r>
            <a:endParaRPr lang="en-US" dirty="0"/>
          </a:p>
        </p:txBody>
      </p:sp>
      <p:sp>
        <p:nvSpPr>
          <p:cNvPr id="3" name="Content Placeholder 2"/>
          <p:cNvSpPr>
            <a:spLocks noGrp="1"/>
          </p:cNvSpPr>
          <p:nvPr>
            <p:ph idx="1"/>
          </p:nvPr>
        </p:nvSpPr>
        <p:spPr/>
        <p:txBody>
          <a:bodyPr>
            <a:normAutofit fontScale="85000" lnSpcReduction="10000"/>
          </a:bodyPr>
          <a:lstStyle/>
          <a:p>
            <a:r>
              <a:rPr lang="zh-CN" altLang="en-US" dirty="0"/>
              <a:t>对于时序电路，事件通常是由时钟边沿触发的，为表达边沿这个概念，</a:t>
            </a:r>
            <a:r>
              <a:rPr lang="en-US" altLang="zh-CN" dirty="0"/>
              <a:t>Verilog</a:t>
            </a:r>
            <a:r>
              <a:rPr lang="zh-CN" altLang="en-US" dirty="0"/>
              <a:t>提供了</a:t>
            </a:r>
            <a:r>
              <a:rPr lang="en-US" altLang="zh-CN" dirty="0" err="1"/>
              <a:t>posedge</a:t>
            </a:r>
            <a:r>
              <a:rPr lang="zh-CN" altLang="en-US" dirty="0"/>
              <a:t>和</a:t>
            </a:r>
            <a:r>
              <a:rPr lang="en-US" altLang="zh-CN" dirty="0" err="1"/>
              <a:t>negedge</a:t>
            </a:r>
            <a:r>
              <a:rPr lang="zh-CN" altLang="en-US" dirty="0"/>
              <a:t>关键字来描述</a:t>
            </a:r>
            <a:endParaRPr lang="en-US" altLang="zh-CN" dirty="0"/>
          </a:p>
          <a:p>
            <a:r>
              <a:rPr lang="en-US" dirty="0"/>
              <a:t>同步置数、同步清零的计数器</a:t>
            </a:r>
          </a:p>
          <a:p>
            <a:r>
              <a:rPr lang="en-US" dirty="0"/>
              <a:t>module count(</a:t>
            </a:r>
            <a:r>
              <a:rPr lang="en-US" dirty="0" err="1"/>
              <a:t>out,data,load,reset,clk</a:t>
            </a:r>
            <a:r>
              <a:rPr lang="en-US" dirty="0"/>
              <a:t>);</a:t>
            </a:r>
          </a:p>
          <a:p>
            <a:r>
              <a:rPr lang="en-US" dirty="0"/>
              <a:t>output[7:0] out; input[7:0] data;</a:t>
            </a:r>
          </a:p>
          <a:p>
            <a:r>
              <a:rPr lang="en-US" dirty="0"/>
              <a:t>input </a:t>
            </a:r>
            <a:r>
              <a:rPr lang="en-US" dirty="0" err="1"/>
              <a:t>load,clk,reset</a:t>
            </a:r>
            <a:r>
              <a:rPr lang="en-US" dirty="0"/>
              <a:t>; </a:t>
            </a:r>
            <a:r>
              <a:rPr lang="en-US" dirty="0" err="1"/>
              <a:t>reg</a:t>
            </a:r>
            <a:r>
              <a:rPr lang="en-US" dirty="0"/>
              <a:t>[7:0] out;</a:t>
            </a:r>
          </a:p>
          <a:p>
            <a:r>
              <a:rPr lang="en-US" dirty="0"/>
              <a:t>always @(</a:t>
            </a:r>
            <a:r>
              <a:rPr lang="en-US" dirty="0" err="1"/>
              <a:t>posedge</a:t>
            </a:r>
            <a:r>
              <a:rPr lang="en-US" dirty="0"/>
              <a:t> </a:t>
            </a:r>
            <a:r>
              <a:rPr lang="en-US" dirty="0" err="1"/>
              <a:t>clk</a:t>
            </a:r>
            <a:r>
              <a:rPr lang="en-US" dirty="0"/>
              <a:t>) //</a:t>
            </a:r>
            <a:r>
              <a:rPr lang="en-US" dirty="0" err="1"/>
              <a:t>clk上升沿触发</a:t>
            </a:r>
            <a:endParaRPr lang="en-US" dirty="0"/>
          </a:p>
          <a:p>
            <a:r>
              <a:rPr lang="en-US" dirty="0"/>
              <a:t>begin</a:t>
            </a:r>
          </a:p>
          <a:p>
            <a:r>
              <a:rPr lang="en-US" dirty="0"/>
              <a:t>if(!reset) out=8'h00; //同步清0，低电平有效</a:t>
            </a:r>
          </a:p>
          <a:p>
            <a:r>
              <a:rPr lang="en-US" dirty="0"/>
              <a:t>else if(load) out=data; //同步预置</a:t>
            </a:r>
          </a:p>
          <a:p>
            <a:r>
              <a:rPr lang="en-US" dirty="0"/>
              <a:t>else out=out+1; //计数</a:t>
            </a:r>
          </a:p>
          <a:p>
            <a:r>
              <a:rPr lang="en-US" dirty="0"/>
              <a:t>end</a:t>
            </a:r>
          </a:p>
          <a:p>
            <a:r>
              <a:rPr lang="en-US" dirty="0" err="1"/>
              <a:t>endmodule</a:t>
            </a:r>
            <a:endParaRPr lang="en-US" dirty="0"/>
          </a:p>
        </p:txBody>
      </p:sp>
    </p:spTree>
    <p:extLst>
      <p:ext uri="{BB962C8B-B14F-4D97-AF65-F5344CB8AC3E}">
        <p14:creationId xmlns:p14="http://schemas.microsoft.com/office/powerpoint/2010/main" val="1266946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Verilog</a:t>
            </a:r>
            <a:r>
              <a:rPr kumimoji="1" lang="zh-CN" altLang="en-US" dirty="0"/>
              <a:t>历史</a:t>
            </a:r>
          </a:p>
        </p:txBody>
      </p:sp>
      <p:sp>
        <p:nvSpPr>
          <p:cNvPr id="3" name="Content Placeholder 2"/>
          <p:cNvSpPr>
            <a:spLocks noGrp="1"/>
          </p:cNvSpPr>
          <p:nvPr>
            <p:ph idx="1"/>
          </p:nvPr>
        </p:nvSpPr>
        <p:spPr/>
        <p:txBody>
          <a:bodyPr>
            <a:normAutofit/>
          </a:bodyPr>
          <a:lstStyle/>
          <a:p>
            <a:r>
              <a:rPr lang="en-US" dirty="0"/>
              <a:t>Verilog语言是1983年由GDA（Gateway Design </a:t>
            </a:r>
            <a:r>
              <a:rPr lang="en-US" dirty="0" err="1"/>
              <a:t>Automation）公司的Phil</a:t>
            </a:r>
            <a:r>
              <a:rPr lang="en-US" dirty="0"/>
              <a:t> Moorby首创的，之后Moorby又设计了Verilog-XL仿真器，Verilog-XL仿真器大获成功，也使得Verilog语言得到推广使用。</a:t>
            </a:r>
          </a:p>
          <a:p>
            <a:r>
              <a:rPr lang="en-US" dirty="0"/>
              <a:t>1989年，Cadence收购了GDA，1990年，Cadence公开发表了Verilog </a:t>
            </a:r>
            <a:r>
              <a:rPr lang="en-US" dirty="0" err="1"/>
              <a:t>HDL，并成立了OVI组织专门负责Verilog</a:t>
            </a:r>
            <a:r>
              <a:rPr lang="en-US" dirty="0"/>
              <a:t> </a:t>
            </a:r>
            <a:r>
              <a:rPr lang="en-US" dirty="0" err="1"/>
              <a:t>HDL的发展</a:t>
            </a:r>
            <a:r>
              <a:rPr lang="en-US" dirty="0"/>
              <a:t>。</a:t>
            </a:r>
          </a:p>
          <a:p>
            <a:r>
              <a:rPr lang="en-US" dirty="0"/>
              <a:t>Verilog于1995年成为IEEE标准，称为IEEE Standard 1364-1995（Verilog-1995）</a:t>
            </a:r>
          </a:p>
          <a:p>
            <a:r>
              <a:rPr lang="en-US" dirty="0"/>
              <a:t>IEEE“1364-2001”标准（Verilog-2001）也获得通过，多数综合器、仿真器都已支持Verilog-2001标准</a:t>
            </a:r>
          </a:p>
          <a:p>
            <a:endParaRPr kumimoji="1" lang="zh-CN" altLang="en-US" dirty="0"/>
          </a:p>
        </p:txBody>
      </p:sp>
    </p:spTree>
    <p:extLst>
      <p:ext uri="{BB962C8B-B14F-4D97-AF65-F5344CB8AC3E}">
        <p14:creationId xmlns:p14="http://schemas.microsoft.com/office/powerpoint/2010/main" val="19873741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块语句</a:t>
            </a:r>
            <a:endParaRPr lang="en-US" dirty="0"/>
          </a:p>
        </p:txBody>
      </p:sp>
      <p:sp>
        <p:nvSpPr>
          <p:cNvPr id="3" name="Content Placeholder 2"/>
          <p:cNvSpPr>
            <a:spLocks noGrp="1"/>
          </p:cNvSpPr>
          <p:nvPr>
            <p:ph idx="1"/>
          </p:nvPr>
        </p:nvSpPr>
        <p:spPr/>
        <p:txBody>
          <a:bodyPr>
            <a:normAutofit/>
          </a:bodyPr>
          <a:lstStyle/>
          <a:p>
            <a:r>
              <a:rPr lang="zh-CN" altLang="en-US" dirty="0"/>
              <a:t>块语句是由块标识符</a:t>
            </a:r>
            <a:r>
              <a:rPr lang="en-US" altLang="zh-CN" dirty="0"/>
              <a:t>begin-end</a:t>
            </a:r>
            <a:r>
              <a:rPr lang="zh-CN" altLang="en-US" dirty="0"/>
              <a:t>或</a:t>
            </a:r>
            <a:r>
              <a:rPr lang="en-US" altLang="zh-CN" dirty="0"/>
              <a:t>fork-join</a:t>
            </a:r>
            <a:r>
              <a:rPr lang="zh-CN" altLang="en-US" dirty="0"/>
              <a:t>界定的一组语句，当块语句只包含一条语句时，块标识符可以缺省</a:t>
            </a:r>
            <a:endParaRPr lang="en-US" altLang="zh-CN" dirty="0"/>
          </a:p>
          <a:p>
            <a:r>
              <a:rPr lang="en-US" altLang="zh-CN" dirty="0"/>
              <a:t>begin-end</a:t>
            </a:r>
            <a:r>
              <a:rPr lang="zh-CN" altLang="en-US" dirty="0"/>
              <a:t>串行块中的语句按串行方式顺序执行，比如</a:t>
            </a:r>
            <a:endParaRPr lang="en-US" altLang="zh-CN" dirty="0"/>
          </a:p>
          <a:p>
            <a:pPr lvl="1"/>
            <a:r>
              <a:rPr lang="en-US" altLang="zh-CN" dirty="0"/>
              <a:t>begin</a:t>
            </a:r>
          </a:p>
          <a:p>
            <a:pPr lvl="1"/>
            <a:r>
              <a:rPr lang="en-US" altLang="zh-CN" dirty="0" err="1"/>
              <a:t>regb</a:t>
            </a:r>
            <a:r>
              <a:rPr lang="en-US" altLang="zh-CN" dirty="0"/>
              <a:t>=</a:t>
            </a:r>
            <a:r>
              <a:rPr lang="en-US" altLang="zh-CN" dirty="0" err="1"/>
              <a:t>rega</a:t>
            </a:r>
            <a:r>
              <a:rPr lang="en-US" altLang="zh-CN" dirty="0"/>
              <a:t>;</a:t>
            </a:r>
          </a:p>
          <a:p>
            <a:pPr lvl="1"/>
            <a:r>
              <a:rPr lang="en-US" altLang="zh-CN" dirty="0" err="1"/>
              <a:t>regc</a:t>
            </a:r>
            <a:r>
              <a:rPr lang="en-US" altLang="zh-CN" dirty="0"/>
              <a:t>=</a:t>
            </a:r>
            <a:r>
              <a:rPr lang="en-US" altLang="zh-CN" dirty="0" err="1"/>
              <a:t>regb</a:t>
            </a:r>
            <a:r>
              <a:rPr lang="en-US" altLang="zh-CN" dirty="0"/>
              <a:t>;</a:t>
            </a:r>
          </a:p>
          <a:p>
            <a:pPr lvl="1"/>
            <a:r>
              <a:rPr lang="en-US" altLang="zh-CN" dirty="0"/>
              <a:t>end</a:t>
            </a:r>
          </a:p>
          <a:p>
            <a:r>
              <a:rPr lang="zh-CN" altLang="en-US" dirty="0"/>
              <a:t>由于</a:t>
            </a:r>
            <a:r>
              <a:rPr lang="en-US" altLang="zh-CN" dirty="0"/>
              <a:t>begin-end</a:t>
            </a:r>
            <a:r>
              <a:rPr lang="zh-CN" altLang="en-US" dirty="0"/>
              <a:t>块内的语句顺序执行，在最后，将</a:t>
            </a:r>
            <a:r>
              <a:rPr lang="en-US" altLang="zh-CN" dirty="0" err="1"/>
              <a:t>regb,regc</a:t>
            </a:r>
            <a:r>
              <a:rPr lang="zh-CN" altLang="en-US" dirty="0"/>
              <a:t>的值都更新为</a:t>
            </a:r>
            <a:r>
              <a:rPr lang="en-US" altLang="zh-CN" dirty="0" err="1"/>
              <a:t>rega</a:t>
            </a:r>
            <a:r>
              <a:rPr lang="zh-CN" altLang="en-US" dirty="0"/>
              <a:t>的值，该</a:t>
            </a:r>
            <a:r>
              <a:rPr lang="en-US" altLang="zh-CN" dirty="0"/>
              <a:t>begin-end</a:t>
            </a:r>
            <a:r>
              <a:rPr lang="zh-CN" altLang="en-US" dirty="0"/>
              <a:t>块执行完后，</a:t>
            </a:r>
            <a:r>
              <a:rPr lang="en-US" altLang="zh-CN" dirty="0" err="1"/>
              <a:t>regb,regc</a:t>
            </a:r>
            <a:r>
              <a:rPr lang="zh-CN" altLang="en-US" dirty="0"/>
              <a:t>的值是相同的。</a:t>
            </a:r>
            <a:endParaRPr lang="en-US" altLang="zh-CN" dirty="0"/>
          </a:p>
        </p:txBody>
      </p:sp>
    </p:spTree>
    <p:extLst>
      <p:ext uri="{BB962C8B-B14F-4D97-AF65-F5344CB8AC3E}">
        <p14:creationId xmlns:p14="http://schemas.microsoft.com/office/powerpoint/2010/main" val="31467886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赋值语句</a:t>
            </a:r>
            <a:endParaRPr lang="en-US" dirty="0"/>
          </a:p>
        </p:txBody>
      </p:sp>
      <p:sp>
        <p:nvSpPr>
          <p:cNvPr id="3" name="Content Placeholder 2"/>
          <p:cNvSpPr>
            <a:spLocks noGrp="1"/>
          </p:cNvSpPr>
          <p:nvPr>
            <p:ph idx="1"/>
          </p:nvPr>
        </p:nvSpPr>
        <p:spPr/>
        <p:txBody>
          <a:bodyPr/>
          <a:lstStyle/>
          <a:p>
            <a:r>
              <a:rPr lang="zh-CN" altLang="en-US" dirty="0"/>
              <a:t>持续赋值语句（</a:t>
            </a:r>
            <a:r>
              <a:rPr lang="en-US" altLang="zh-CN" dirty="0"/>
              <a:t>continuous</a:t>
            </a:r>
            <a:r>
              <a:rPr lang="zh-CN" altLang="en-US" dirty="0"/>
              <a:t> </a:t>
            </a:r>
            <a:r>
              <a:rPr lang="en-US" altLang="zh-CN" dirty="0"/>
              <a:t>assignments</a:t>
            </a:r>
            <a:r>
              <a:rPr lang="zh-CN" altLang="en-US" dirty="0"/>
              <a:t>）</a:t>
            </a:r>
            <a:endParaRPr lang="en-US" altLang="zh-CN" dirty="0"/>
          </a:p>
          <a:p>
            <a:endParaRPr lang="en-US" dirty="0"/>
          </a:p>
          <a:p>
            <a:r>
              <a:rPr lang="en-US" altLang="zh-CN" dirty="0"/>
              <a:t>assign</a:t>
            </a:r>
            <a:r>
              <a:rPr lang="zh-CN" altLang="en-US" dirty="0"/>
              <a:t>为持续赋值语句，主要用于对</a:t>
            </a:r>
            <a:r>
              <a:rPr lang="en-US" altLang="zh-CN" dirty="0"/>
              <a:t>wire</a:t>
            </a:r>
            <a:r>
              <a:rPr lang="zh-CN" altLang="en-US" dirty="0"/>
              <a:t>型变量的赋值。</a:t>
            </a:r>
            <a:endParaRPr lang="en-US" altLang="zh-CN" dirty="0"/>
          </a:p>
          <a:p>
            <a:r>
              <a:rPr lang="zh-CN" altLang="en-US" dirty="0"/>
              <a:t>比如：</a:t>
            </a:r>
            <a:r>
              <a:rPr lang="en-US" altLang="zh-CN" dirty="0"/>
              <a:t>assign</a:t>
            </a:r>
            <a:r>
              <a:rPr lang="zh-CN" altLang="en-US" dirty="0"/>
              <a:t> </a:t>
            </a:r>
            <a:r>
              <a:rPr lang="en-US" altLang="zh-CN" dirty="0"/>
              <a:t>c=</a:t>
            </a:r>
            <a:r>
              <a:rPr lang="en-US" altLang="zh-CN" dirty="0" err="1"/>
              <a:t>a&amp;b</a:t>
            </a:r>
            <a:r>
              <a:rPr lang="en-US" altLang="zh-CN" dirty="0"/>
              <a:t>;</a:t>
            </a:r>
          </a:p>
          <a:p>
            <a:r>
              <a:rPr lang="zh-CN" altLang="en-US" dirty="0"/>
              <a:t>在上面的赋值中，</a:t>
            </a:r>
            <a:r>
              <a:rPr lang="en-US" altLang="zh-CN" dirty="0" err="1"/>
              <a:t>a,b,c</a:t>
            </a:r>
            <a:r>
              <a:rPr lang="zh-CN" altLang="en-US" dirty="0"/>
              <a:t>三个变量皆为</a:t>
            </a:r>
            <a:r>
              <a:rPr lang="en-US" altLang="zh-CN" dirty="0"/>
              <a:t>wire</a:t>
            </a:r>
            <a:r>
              <a:rPr lang="zh-CN" altLang="en-US" dirty="0"/>
              <a:t>型变量，</a:t>
            </a:r>
            <a:r>
              <a:rPr lang="en-US" altLang="zh-CN" dirty="0"/>
              <a:t>a</a:t>
            </a:r>
            <a:r>
              <a:rPr lang="zh-CN" altLang="en-US" dirty="0"/>
              <a:t>和</a:t>
            </a:r>
            <a:r>
              <a:rPr lang="en-US" altLang="zh-CN" dirty="0"/>
              <a:t>b</a:t>
            </a:r>
            <a:r>
              <a:rPr lang="zh-CN" altLang="en-US" dirty="0"/>
              <a:t>信号的任何变化，都将随时反映到</a:t>
            </a:r>
            <a:r>
              <a:rPr lang="en-US" altLang="zh-CN" dirty="0"/>
              <a:t>c</a:t>
            </a:r>
            <a:r>
              <a:rPr lang="zh-CN" altLang="en-US" dirty="0"/>
              <a:t>上来</a:t>
            </a:r>
            <a:endParaRPr lang="en-US" dirty="0"/>
          </a:p>
        </p:txBody>
      </p:sp>
    </p:spTree>
    <p:extLst>
      <p:ext uri="{BB962C8B-B14F-4D97-AF65-F5344CB8AC3E}">
        <p14:creationId xmlns:p14="http://schemas.microsoft.com/office/powerpoint/2010/main" val="8820617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过程赋值语句</a:t>
            </a:r>
            <a:endParaRPr lang="en-US" dirty="0"/>
          </a:p>
        </p:txBody>
      </p:sp>
      <p:sp>
        <p:nvSpPr>
          <p:cNvPr id="3" name="Content Placeholder 2"/>
          <p:cNvSpPr>
            <a:spLocks noGrp="1"/>
          </p:cNvSpPr>
          <p:nvPr>
            <p:ph idx="1"/>
          </p:nvPr>
        </p:nvSpPr>
        <p:spPr/>
        <p:txBody>
          <a:bodyPr>
            <a:normAutofit lnSpcReduction="10000"/>
          </a:bodyPr>
          <a:lstStyle/>
          <a:p>
            <a:r>
              <a:rPr lang="zh-CN" altLang="en-US" dirty="0"/>
              <a:t>过程赋值语句多用于对</a:t>
            </a:r>
            <a:r>
              <a:rPr lang="en-US" altLang="zh-CN" dirty="0" err="1"/>
              <a:t>reg</a:t>
            </a:r>
            <a:r>
              <a:rPr lang="zh-CN" altLang="en-US" dirty="0"/>
              <a:t>型变量进行赋值。</a:t>
            </a:r>
            <a:endParaRPr lang="en-US" altLang="zh-CN" dirty="0"/>
          </a:p>
          <a:p>
            <a:r>
              <a:rPr lang="zh-CN" altLang="en-US" dirty="0"/>
              <a:t>（</a:t>
            </a:r>
            <a:r>
              <a:rPr lang="en-US" altLang="zh-CN" dirty="0"/>
              <a:t>1</a:t>
            </a:r>
            <a:r>
              <a:rPr lang="zh-CN" altLang="en-US" dirty="0"/>
              <a:t>）非阻塞（</a:t>
            </a:r>
            <a:r>
              <a:rPr lang="en-US" altLang="zh-CN" dirty="0" err="1"/>
              <a:t>non_blocking</a:t>
            </a:r>
            <a:r>
              <a:rPr lang="zh-CN" altLang="en-US" dirty="0"/>
              <a:t>）赋值方式</a:t>
            </a:r>
            <a:endParaRPr lang="en-US" altLang="zh-CN" dirty="0"/>
          </a:p>
          <a:p>
            <a:r>
              <a:rPr lang="zh-CN" altLang="en-US" dirty="0"/>
              <a:t>赋值符号为</a:t>
            </a:r>
            <a:r>
              <a:rPr lang="en-US" altLang="zh-CN" dirty="0"/>
              <a:t>”&lt;=“</a:t>
            </a:r>
            <a:r>
              <a:rPr lang="zh-CN" altLang="en-US" dirty="0"/>
              <a:t>，比如：</a:t>
            </a:r>
            <a:r>
              <a:rPr lang="en-US" altLang="zh-CN" dirty="0"/>
              <a:t>b&lt;=a;</a:t>
            </a:r>
            <a:r>
              <a:rPr lang="zh-CN" altLang="en-US" dirty="0"/>
              <a:t> 非阻塞赋值在整个过程块结束时才完成赋值操作，即</a:t>
            </a:r>
            <a:r>
              <a:rPr lang="en-US" altLang="zh-CN" dirty="0"/>
              <a:t>b</a:t>
            </a:r>
            <a:r>
              <a:rPr lang="zh-CN" altLang="en-US" dirty="0"/>
              <a:t>的值并不是立刻就改变的。</a:t>
            </a:r>
            <a:endParaRPr lang="en-US" altLang="zh-CN" dirty="0"/>
          </a:p>
          <a:p>
            <a:r>
              <a:rPr lang="zh-CN" altLang="en-US" dirty="0"/>
              <a:t>（</a:t>
            </a:r>
            <a:r>
              <a:rPr lang="en-US" altLang="zh-CN" dirty="0"/>
              <a:t>2</a:t>
            </a:r>
            <a:r>
              <a:rPr lang="zh-CN" altLang="en-US" dirty="0"/>
              <a:t>）阻塞（</a:t>
            </a:r>
            <a:r>
              <a:rPr lang="en-US" altLang="zh-CN" dirty="0"/>
              <a:t>blocking</a:t>
            </a:r>
            <a:r>
              <a:rPr lang="zh-CN" altLang="en-US" dirty="0"/>
              <a:t>）赋值方式</a:t>
            </a:r>
            <a:endParaRPr lang="en-US" altLang="zh-CN" dirty="0"/>
          </a:p>
          <a:p>
            <a:r>
              <a:rPr lang="zh-CN" altLang="en-US" dirty="0"/>
              <a:t>赋值符号为</a:t>
            </a:r>
            <a:r>
              <a:rPr lang="en-US" altLang="zh-CN" dirty="0"/>
              <a:t>”=”</a:t>
            </a:r>
            <a:r>
              <a:rPr lang="zh-CN" altLang="en-US" dirty="0"/>
              <a:t>，如：</a:t>
            </a:r>
            <a:r>
              <a:rPr lang="en-US" altLang="zh-CN" dirty="0"/>
              <a:t>b=a;</a:t>
            </a:r>
            <a:r>
              <a:rPr lang="zh-CN" altLang="en-US" dirty="0"/>
              <a:t> 阻塞赋值语句在该语句结束时就立即完成赋值操作，即</a:t>
            </a:r>
            <a:r>
              <a:rPr lang="en-US" altLang="zh-CN" dirty="0"/>
              <a:t>b</a:t>
            </a:r>
            <a:r>
              <a:rPr lang="zh-CN" altLang="en-US" dirty="0"/>
              <a:t>的值在该条语句结束后立刻改变。如果在一个块语句中，有多条阻塞赋值语句，那么在前面的赋值语句没有完成之前，后面的语句不能被执行，仿佛被阻塞了（</a:t>
            </a:r>
            <a:r>
              <a:rPr lang="en-US" altLang="zh-CN" dirty="0"/>
              <a:t>blocking</a:t>
            </a:r>
            <a:r>
              <a:rPr lang="zh-CN" altLang="en-US" dirty="0"/>
              <a:t>）一样，因此被称为是阻塞赋值方式。</a:t>
            </a:r>
            <a:endParaRPr lang="en-US" dirty="0"/>
          </a:p>
        </p:txBody>
      </p:sp>
    </p:spTree>
    <p:extLst>
      <p:ext uri="{BB962C8B-B14F-4D97-AF65-F5344CB8AC3E}">
        <p14:creationId xmlns:p14="http://schemas.microsoft.com/office/powerpoint/2010/main" val="4688179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阻塞赋值与非阻塞赋值</a:t>
            </a:r>
            <a:endParaRPr lang="en-US" dirty="0"/>
          </a:p>
        </p:txBody>
      </p:sp>
      <p:sp>
        <p:nvSpPr>
          <p:cNvPr id="4" name="Content Placeholder 3"/>
          <p:cNvSpPr>
            <a:spLocks noGrp="1"/>
          </p:cNvSpPr>
          <p:nvPr>
            <p:ph sz="half" idx="1"/>
          </p:nvPr>
        </p:nvSpPr>
        <p:spPr/>
        <p:txBody>
          <a:bodyPr>
            <a:normAutofit fontScale="92500" lnSpcReduction="10000"/>
          </a:bodyPr>
          <a:lstStyle/>
          <a:p>
            <a:r>
              <a:rPr lang="en-US" dirty="0"/>
              <a:t>module </a:t>
            </a:r>
            <a:r>
              <a:rPr lang="en-US" dirty="0" err="1"/>
              <a:t>non_block</a:t>
            </a:r>
            <a:r>
              <a:rPr lang="en-US" dirty="0"/>
              <a:t>(</a:t>
            </a:r>
            <a:r>
              <a:rPr lang="en-US" dirty="0" err="1"/>
              <a:t>c,b,a,clk</a:t>
            </a:r>
            <a:r>
              <a:rPr lang="en-US" dirty="0"/>
              <a:t>);</a:t>
            </a:r>
          </a:p>
          <a:p>
            <a:r>
              <a:rPr lang="en-US" dirty="0"/>
              <a:t>output </a:t>
            </a:r>
            <a:r>
              <a:rPr lang="en-US" dirty="0" err="1"/>
              <a:t>c,b</a:t>
            </a:r>
            <a:r>
              <a:rPr lang="en-US" dirty="0"/>
              <a:t>;</a:t>
            </a:r>
          </a:p>
          <a:p>
            <a:r>
              <a:rPr lang="en-US" dirty="0"/>
              <a:t>input </a:t>
            </a:r>
            <a:r>
              <a:rPr lang="en-US" dirty="0" err="1"/>
              <a:t>clk,a</a:t>
            </a:r>
            <a:r>
              <a:rPr lang="en-US" dirty="0"/>
              <a:t>;</a:t>
            </a:r>
          </a:p>
          <a:p>
            <a:r>
              <a:rPr lang="en-US" dirty="0" err="1"/>
              <a:t>reg</a:t>
            </a:r>
            <a:r>
              <a:rPr lang="en-US" dirty="0"/>
              <a:t> </a:t>
            </a:r>
            <a:r>
              <a:rPr lang="en-US" dirty="0" err="1"/>
              <a:t>c,b</a:t>
            </a:r>
            <a:r>
              <a:rPr lang="en-US" dirty="0"/>
              <a:t>;</a:t>
            </a:r>
          </a:p>
          <a:p>
            <a:r>
              <a:rPr lang="en-US" dirty="0"/>
              <a:t>always @(</a:t>
            </a:r>
            <a:r>
              <a:rPr lang="en-US" dirty="0" err="1"/>
              <a:t>posedge</a:t>
            </a:r>
            <a:r>
              <a:rPr lang="en-US" dirty="0"/>
              <a:t> </a:t>
            </a:r>
            <a:r>
              <a:rPr lang="en-US" dirty="0" err="1"/>
              <a:t>clk</a:t>
            </a:r>
            <a:r>
              <a:rPr lang="en-US" dirty="0"/>
              <a:t>)</a:t>
            </a:r>
          </a:p>
          <a:p>
            <a:r>
              <a:rPr lang="en-US" dirty="0"/>
              <a:t>begin</a:t>
            </a:r>
          </a:p>
          <a:p>
            <a:r>
              <a:rPr lang="en-US" dirty="0"/>
              <a:t>b&lt;=a;</a:t>
            </a:r>
          </a:p>
          <a:p>
            <a:r>
              <a:rPr lang="en-US" dirty="0"/>
              <a:t>c&lt;=b;</a:t>
            </a:r>
          </a:p>
          <a:p>
            <a:r>
              <a:rPr lang="en-US" dirty="0"/>
              <a:t>end</a:t>
            </a:r>
          </a:p>
          <a:p>
            <a:r>
              <a:rPr lang="en-US" dirty="0" err="1"/>
              <a:t>endmodule</a:t>
            </a:r>
            <a:endParaRPr lang="en-US" dirty="0"/>
          </a:p>
          <a:p>
            <a:endParaRPr lang="en-US" dirty="0"/>
          </a:p>
        </p:txBody>
      </p:sp>
      <p:sp>
        <p:nvSpPr>
          <p:cNvPr id="5" name="Content Placeholder 4"/>
          <p:cNvSpPr>
            <a:spLocks noGrp="1"/>
          </p:cNvSpPr>
          <p:nvPr>
            <p:ph sz="half" idx="2"/>
          </p:nvPr>
        </p:nvSpPr>
        <p:spPr/>
        <p:txBody>
          <a:bodyPr>
            <a:normAutofit fontScale="92500" lnSpcReduction="10000"/>
          </a:bodyPr>
          <a:lstStyle/>
          <a:p>
            <a:r>
              <a:rPr lang="en-US" dirty="0"/>
              <a:t>module block(</a:t>
            </a:r>
            <a:r>
              <a:rPr lang="en-US" dirty="0" err="1"/>
              <a:t>c,b,a,clk</a:t>
            </a:r>
            <a:r>
              <a:rPr lang="en-US" dirty="0"/>
              <a:t>);</a:t>
            </a:r>
          </a:p>
          <a:p>
            <a:r>
              <a:rPr lang="en-US" dirty="0"/>
              <a:t>output </a:t>
            </a:r>
            <a:r>
              <a:rPr lang="en-US" dirty="0" err="1"/>
              <a:t>c,b</a:t>
            </a:r>
            <a:r>
              <a:rPr lang="en-US" dirty="0"/>
              <a:t>;</a:t>
            </a:r>
          </a:p>
          <a:p>
            <a:r>
              <a:rPr lang="en-US" dirty="0"/>
              <a:t>input </a:t>
            </a:r>
            <a:r>
              <a:rPr lang="en-US" dirty="0" err="1"/>
              <a:t>clk,a</a:t>
            </a:r>
            <a:r>
              <a:rPr lang="en-US" dirty="0"/>
              <a:t>;</a:t>
            </a:r>
          </a:p>
          <a:p>
            <a:r>
              <a:rPr lang="en-US" dirty="0" err="1"/>
              <a:t>reg</a:t>
            </a:r>
            <a:r>
              <a:rPr lang="en-US" dirty="0"/>
              <a:t> </a:t>
            </a:r>
            <a:r>
              <a:rPr lang="en-US" dirty="0" err="1"/>
              <a:t>c,b</a:t>
            </a:r>
            <a:r>
              <a:rPr lang="en-US" dirty="0"/>
              <a:t>;</a:t>
            </a:r>
          </a:p>
          <a:p>
            <a:r>
              <a:rPr lang="en-US" dirty="0"/>
              <a:t>always @(</a:t>
            </a:r>
            <a:r>
              <a:rPr lang="en-US" dirty="0" err="1"/>
              <a:t>posedge</a:t>
            </a:r>
            <a:r>
              <a:rPr lang="en-US" dirty="0"/>
              <a:t> </a:t>
            </a:r>
            <a:r>
              <a:rPr lang="en-US" dirty="0" err="1"/>
              <a:t>clk</a:t>
            </a:r>
            <a:r>
              <a:rPr lang="en-US" dirty="0"/>
              <a:t>)</a:t>
            </a:r>
          </a:p>
          <a:p>
            <a:r>
              <a:rPr lang="en-US" dirty="0"/>
              <a:t>begin</a:t>
            </a:r>
          </a:p>
          <a:p>
            <a:r>
              <a:rPr lang="en-US" dirty="0"/>
              <a:t>b=a;</a:t>
            </a:r>
          </a:p>
          <a:p>
            <a:r>
              <a:rPr lang="en-US" dirty="0"/>
              <a:t>c=b;</a:t>
            </a:r>
          </a:p>
          <a:p>
            <a:r>
              <a:rPr lang="en-US" dirty="0"/>
              <a:t>end</a:t>
            </a:r>
          </a:p>
          <a:p>
            <a:r>
              <a:rPr lang="en-US" dirty="0" err="1"/>
              <a:t>endmodule</a:t>
            </a:r>
            <a:endParaRPr lang="en-US" dirty="0"/>
          </a:p>
          <a:p>
            <a:endParaRPr lang="en-US" dirty="0"/>
          </a:p>
        </p:txBody>
      </p:sp>
    </p:spTree>
    <p:extLst>
      <p:ext uri="{BB962C8B-B14F-4D97-AF65-F5344CB8AC3E}">
        <p14:creationId xmlns:p14="http://schemas.microsoft.com/office/powerpoint/2010/main" val="29639240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阻塞赋值与非阻塞赋值的仿真波形</a:t>
            </a:r>
            <a:endParaRPr lang="en-US" dirty="0"/>
          </a:p>
        </p:txBody>
      </p:sp>
      <p:pic>
        <p:nvPicPr>
          <p:cNvPr id="7" name="Picture 6"/>
          <p:cNvPicPr>
            <a:picLocks noChangeAspect="1"/>
          </p:cNvPicPr>
          <p:nvPr/>
        </p:nvPicPr>
        <p:blipFill>
          <a:blip r:embed="rId2"/>
          <a:stretch>
            <a:fillRect/>
          </a:stretch>
        </p:blipFill>
        <p:spPr>
          <a:xfrm>
            <a:off x="628650" y="1690689"/>
            <a:ext cx="7409468" cy="1775012"/>
          </a:xfrm>
          <a:prstGeom prst="rect">
            <a:avLst/>
          </a:prstGeom>
        </p:spPr>
      </p:pic>
      <p:pic>
        <p:nvPicPr>
          <p:cNvPr id="8" name="Picture 7"/>
          <p:cNvPicPr>
            <a:picLocks noChangeAspect="1"/>
          </p:cNvPicPr>
          <p:nvPr/>
        </p:nvPicPr>
        <p:blipFill>
          <a:blip r:embed="rId3"/>
          <a:stretch>
            <a:fillRect/>
          </a:stretch>
        </p:blipFill>
        <p:spPr>
          <a:xfrm>
            <a:off x="628650" y="4336132"/>
            <a:ext cx="7620000" cy="1689100"/>
          </a:xfrm>
          <a:prstGeom prst="rect">
            <a:avLst/>
          </a:prstGeom>
        </p:spPr>
      </p:pic>
      <p:sp>
        <p:nvSpPr>
          <p:cNvPr id="9" name="TextBox 8"/>
          <p:cNvSpPr txBox="1"/>
          <p:nvPr/>
        </p:nvSpPr>
        <p:spPr>
          <a:xfrm>
            <a:off x="2236424" y="3569465"/>
            <a:ext cx="2507418" cy="369332"/>
          </a:xfrm>
          <a:prstGeom prst="rect">
            <a:avLst/>
          </a:prstGeom>
          <a:noFill/>
        </p:spPr>
        <p:txBody>
          <a:bodyPr wrap="none" rtlCol="0">
            <a:spAutoFit/>
          </a:bodyPr>
          <a:lstStyle/>
          <a:p>
            <a:r>
              <a:rPr lang="zh-CN" altLang="en-US" dirty="0"/>
              <a:t>非阻塞赋值仿真波形图</a:t>
            </a:r>
            <a:endParaRPr lang="en-US" dirty="0"/>
          </a:p>
        </p:txBody>
      </p:sp>
      <p:sp>
        <p:nvSpPr>
          <p:cNvPr id="10" name="TextBox 9"/>
          <p:cNvSpPr txBox="1"/>
          <p:nvPr/>
        </p:nvSpPr>
        <p:spPr>
          <a:xfrm>
            <a:off x="2225407" y="6111144"/>
            <a:ext cx="2262158" cy="369332"/>
          </a:xfrm>
          <a:prstGeom prst="rect">
            <a:avLst/>
          </a:prstGeom>
          <a:noFill/>
        </p:spPr>
        <p:txBody>
          <a:bodyPr wrap="none" rtlCol="0">
            <a:spAutoFit/>
          </a:bodyPr>
          <a:lstStyle/>
          <a:p>
            <a:r>
              <a:rPr lang="zh-CN" altLang="en-US" dirty="0"/>
              <a:t>阻塞赋值仿真波形图</a:t>
            </a:r>
            <a:endParaRPr lang="en-US" dirty="0"/>
          </a:p>
        </p:txBody>
      </p:sp>
    </p:spTree>
    <p:extLst>
      <p:ext uri="{BB962C8B-B14F-4D97-AF65-F5344CB8AC3E}">
        <p14:creationId xmlns:p14="http://schemas.microsoft.com/office/powerpoint/2010/main" val="26504960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阻塞赋值和非阻塞赋值的综合结果</a:t>
            </a:r>
            <a:endParaRPr lang="en-US" dirty="0"/>
          </a:p>
        </p:txBody>
      </p:sp>
      <p:pic>
        <p:nvPicPr>
          <p:cNvPr id="4" name="Picture 3"/>
          <p:cNvPicPr>
            <a:picLocks noChangeAspect="1"/>
          </p:cNvPicPr>
          <p:nvPr/>
        </p:nvPicPr>
        <p:blipFill>
          <a:blip r:embed="rId2"/>
          <a:stretch>
            <a:fillRect/>
          </a:stretch>
        </p:blipFill>
        <p:spPr>
          <a:xfrm>
            <a:off x="1679368" y="1690689"/>
            <a:ext cx="4837814" cy="1871831"/>
          </a:xfrm>
          <a:prstGeom prst="rect">
            <a:avLst/>
          </a:prstGeom>
        </p:spPr>
      </p:pic>
      <p:pic>
        <p:nvPicPr>
          <p:cNvPr id="5" name="Picture 4"/>
          <p:cNvPicPr>
            <a:picLocks noChangeAspect="1"/>
          </p:cNvPicPr>
          <p:nvPr/>
        </p:nvPicPr>
        <p:blipFill>
          <a:blip r:embed="rId3"/>
          <a:stretch>
            <a:fillRect/>
          </a:stretch>
        </p:blipFill>
        <p:spPr>
          <a:xfrm>
            <a:off x="1617128" y="4117690"/>
            <a:ext cx="4962293" cy="1817511"/>
          </a:xfrm>
          <a:prstGeom prst="rect">
            <a:avLst/>
          </a:prstGeom>
        </p:spPr>
      </p:pic>
      <p:sp>
        <p:nvSpPr>
          <p:cNvPr id="6" name="TextBox 5"/>
          <p:cNvSpPr txBox="1"/>
          <p:nvPr/>
        </p:nvSpPr>
        <p:spPr>
          <a:xfrm>
            <a:off x="2302525" y="3562520"/>
            <a:ext cx="2262158" cy="369332"/>
          </a:xfrm>
          <a:prstGeom prst="rect">
            <a:avLst/>
          </a:prstGeom>
          <a:noFill/>
        </p:spPr>
        <p:txBody>
          <a:bodyPr wrap="none" rtlCol="0">
            <a:spAutoFit/>
          </a:bodyPr>
          <a:lstStyle/>
          <a:p>
            <a:r>
              <a:rPr lang="zh-CN" altLang="en-US" dirty="0"/>
              <a:t>非阻塞赋值综合结果</a:t>
            </a:r>
            <a:endParaRPr lang="en-US" dirty="0"/>
          </a:p>
        </p:txBody>
      </p:sp>
      <p:sp>
        <p:nvSpPr>
          <p:cNvPr id="7" name="TextBox 6"/>
          <p:cNvSpPr txBox="1"/>
          <p:nvPr/>
        </p:nvSpPr>
        <p:spPr>
          <a:xfrm>
            <a:off x="2346593" y="6103345"/>
            <a:ext cx="2031325" cy="369332"/>
          </a:xfrm>
          <a:prstGeom prst="rect">
            <a:avLst/>
          </a:prstGeom>
          <a:noFill/>
        </p:spPr>
        <p:txBody>
          <a:bodyPr wrap="none" rtlCol="0">
            <a:spAutoFit/>
          </a:bodyPr>
          <a:lstStyle/>
          <a:p>
            <a:r>
              <a:rPr lang="zh-CN" altLang="en-US" dirty="0"/>
              <a:t>阻塞赋值综合结果</a:t>
            </a:r>
            <a:endParaRPr lang="en-US" dirty="0"/>
          </a:p>
        </p:txBody>
      </p:sp>
    </p:spTree>
    <p:extLst>
      <p:ext uri="{BB962C8B-B14F-4D97-AF65-F5344CB8AC3E}">
        <p14:creationId xmlns:p14="http://schemas.microsoft.com/office/powerpoint/2010/main" val="42667504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条件语句</a:t>
            </a:r>
            <a:endParaRPr lang="en-US" dirty="0"/>
          </a:p>
        </p:txBody>
      </p:sp>
      <p:sp>
        <p:nvSpPr>
          <p:cNvPr id="3" name="Content Placeholder 2"/>
          <p:cNvSpPr>
            <a:spLocks noGrp="1"/>
          </p:cNvSpPr>
          <p:nvPr>
            <p:ph idx="1"/>
          </p:nvPr>
        </p:nvSpPr>
        <p:spPr/>
        <p:txBody>
          <a:bodyPr>
            <a:normAutofit/>
          </a:bodyPr>
          <a:lstStyle/>
          <a:p>
            <a:r>
              <a:rPr lang="en-US" altLang="zh-CN" dirty="0"/>
              <a:t>if-else</a:t>
            </a:r>
            <a:r>
              <a:rPr lang="zh-CN" altLang="en-US" dirty="0"/>
              <a:t>语句使用方法有以下</a:t>
            </a:r>
            <a:r>
              <a:rPr lang="en-US" altLang="zh-CN" dirty="0"/>
              <a:t>3</a:t>
            </a:r>
            <a:r>
              <a:rPr lang="zh-CN" altLang="en-US" dirty="0"/>
              <a:t>种</a:t>
            </a:r>
            <a:endParaRPr lang="en-US" altLang="zh-CN" dirty="0"/>
          </a:p>
          <a:p>
            <a:r>
              <a:rPr lang="zh-CN" altLang="en-US" dirty="0"/>
              <a:t>（</a:t>
            </a:r>
            <a:r>
              <a:rPr lang="en-US" altLang="zh-CN" dirty="0"/>
              <a:t>1</a:t>
            </a:r>
            <a:r>
              <a:rPr lang="zh-CN" altLang="en-US" dirty="0"/>
              <a:t>）</a:t>
            </a:r>
            <a:r>
              <a:rPr lang="en-US" altLang="zh-CN" dirty="0"/>
              <a:t>if</a:t>
            </a:r>
            <a:r>
              <a:rPr lang="zh-CN" altLang="en-US" dirty="0"/>
              <a:t>（表达式） 语句</a:t>
            </a:r>
            <a:r>
              <a:rPr lang="en-US" altLang="zh-CN" dirty="0"/>
              <a:t>1;</a:t>
            </a:r>
          </a:p>
          <a:p>
            <a:r>
              <a:rPr lang="zh-CN" altLang="en-US" dirty="0"/>
              <a:t>（</a:t>
            </a:r>
            <a:r>
              <a:rPr lang="en-US" altLang="zh-CN" dirty="0"/>
              <a:t>2</a:t>
            </a:r>
            <a:r>
              <a:rPr lang="zh-CN" altLang="en-US" dirty="0"/>
              <a:t>）</a:t>
            </a:r>
            <a:r>
              <a:rPr lang="en-US" altLang="zh-CN" dirty="0"/>
              <a:t>if</a:t>
            </a:r>
            <a:r>
              <a:rPr lang="zh-CN" altLang="en-US" dirty="0"/>
              <a:t>（表达式） 语句</a:t>
            </a:r>
            <a:r>
              <a:rPr lang="en-US" altLang="zh-CN" dirty="0"/>
              <a:t>1;</a:t>
            </a:r>
          </a:p>
          <a:p>
            <a:r>
              <a:rPr lang="zh-CN" altLang="en-US" dirty="0"/>
              <a:t>           </a:t>
            </a:r>
            <a:r>
              <a:rPr lang="en-US" altLang="zh-CN" dirty="0"/>
              <a:t>else</a:t>
            </a:r>
            <a:r>
              <a:rPr lang="zh-CN" altLang="en-US" dirty="0"/>
              <a:t>  语句</a:t>
            </a:r>
            <a:r>
              <a:rPr lang="en-US" altLang="zh-CN" dirty="0"/>
              <a:t>2;</a:t>
            </a:r>
          </a:p>
          <a:p>
            <a:r>
              <a:rPr lang="zh-CN" altLang="en-US" dirty="0"/>
              <a:t>（</a:t>
            </a:r>
            <a:r>
              <a:rPr lang="en-US" altLang="zh-CN" dirty="0"/>
              <a:t>3</a:t>
            </a:r>
            <a:r>
              <a:rPr lang="zh-CN" altLang="en-US" dirty="0"/>
              <a:t>）</a:t>
            </a:r>
            <a:r>
              <a:rPr lang="en-US" altLang="zh-CN" dirty="0"/>
              <a:t>if</a:t>
            </a:r>
            <a:r>
              <a:rPr lang="zh-CN" altLang="en-US" dirty="0"/>
              <a:t> （表达式</a:t>
            </a:r>
            <a:r>
              <a:rPr lang="en-US" altLang="zh-CN" dirty="0"/>
              <a:t>1</a:t>
            </a:r>
            <a:r>
              <a:rPr lang="zh-CN" altLang="en-US" dirty="0"/>
              <a:t>）语句</a:t>
            </a:r>
            <a:r>
              <a:rPr lang="en-US" altLang="zh-CN" dirty="0"/>
              <a:t>1;</a:t>
            </a:r>
          </a:p>
          <a:p>
            <a:r>
              <a:rPr lang="zh-CN" altLang="en-US" dirty="0"/>
              <a:t>           </a:t>
            </a:r>
            <a:r>
              <a:rPr lang="en-US" altLang="zh-CN" dirty="0"/>
              <a:t>else</a:t>
            </a:r>
            <a:r>
              <a:rPr lang="zh-CN" altLang="en-US" dirty="0"/>
              <a:t> </a:t>
            </a:r>
            <a:r>
              <a:rPr lang="en-US" altLang="zh-CN" dirty="0"/>
              <a:t>if</a:t>
            </a:r>
            <a:r>
              <a:rPr lang="zh-CN" altLang="en-US" dirty="0"/>
              <a:t> （表达式</a:t>
            </a:r>
            <a:r>
              <a:rPr lang="en-US" altLang="zh-CN" dirty="0"/>
              <a:t>2</a:t>
            </a:r>
            <a:r>
              <a:rPr lang="zh-CN" altLang="en-US" dirty="0"/>
              <a:t>） 语句</a:t>
            </a:r>
            <a:r>
              <a:rPr lang="en-US" altLang="zh-CN" dirty="0"/>
              <a:t>2;</a:t>
            </a:r>
          </a:p>
          <a:p>
            <a:r>
              <a:rPr lang="zh-CN" altLang="en-US" dirty="0"/>
              <a:t>          </a:t>
            </a:r>
            <a:r>
              <a:rPr lang="en-US" altLang="zh-CN" dirty="0"/>
              <a:t> else if </a:t>
            </a:r>
            <a:r>
              <a:rPr lang="zh-CN" altLang="en-US" dirty="0"/>
              <a:t>（表达式</a:t>
            </a:r>
            <a:r>
              <a:rPr lang="en-US" altLang="zh-CN" dirty="0"/>
              <a:t>3</a:t>
            </a:r>
            <a:r>
              <a:rPr lang="zh-CN" altLang="en-US" dirty="0"/>
              <a:t>） 语句</a:t>
            </a:r>
            <a:r>
              <a:rPr lang="en-US" altLang="zh-CN" dirty="0"/>
              <a:t>3;</a:t>
            </a:r>
          </a:p>
          <a:p>
            <a:r>
              <a:rPr lang="zh-CN" altLang="en-US" dirty="0"/>
              <a:t>           </a:t>
            </a:r>
            <a:r>
              <a:rPr lang="mr-IN" altLang="zh-CN" dirty="0"/>
              <a:t>……</a:t>
            </a:r>
            <a:r>
              <a:rPr lang="en-US" altLang="zh-CN" dirty="0"/>
              <a:t>..</a:t>
            </a:r>
          </a:p>
          <a:p>
            <a:r>
              <a:rPr lang="zh-CN" altLang="en-US" dirty="0"/>
              <a:t>           </a:t>
            </a:r>
            <a:r>
              <a:rPr lang="en-US" altLang="zh-CN" dirty="0"/>
              <a:t>else</a:t>
            </a:r>
            <a:r>
              <a:rPr lang="zh-CN" altLang="en-US" dirty="0"/>
              <a:t> </a:t>
            </a:r>
            <a:r>
              <a:rPr lang="en-US" altLang="zh-CN" dirty="0"/>
              <a:t>if</a:t>
            </a:r>
            <a:r>
              <a:rPr lang="zh-CN" altLang="en-US" dirty="0"/>
              <a:t> （表达式</a:t>
            </a:r>
            <a:r>
              <a:rPr lang="en-US" altLang="zh-CN" dirty="0"/>
              <a:t>n</a:t>
            </a:r>
            <a:r>
              <a:rPr lang="zh-CN" altLang="en-US" dirty="0"/>
              <a:t>） 语句</a:t>
            </a:r>
            <a:r>
              <a:rPr lang="en-US" altLang="zh-CN"/>
              <a:t>n;</a:t>
            </a:r>
            <a:endParaRPr lang="en-US" altLang="zh-CN" dirty="0"/>
          </a:p>
          <a:p>
            <a:r>
              <a:rPr lang="zh-CN" altLang="en-US" dirty="0"/>
              <a:t>           </a:t>
            </a:r>
            <a:r>
              <a:rPr lang="en-US" altLang="zh-CN" dirty="0"/>
              <a:t>else</a:t>
            </a:r>
            <a:r>
              <a:rPr lang="zh-CN" altLang="en-US" dirty="0"/>
              <a:t> 语句</a:t>
            </a:r>
            <a:r>
              <a:rPr lang="en-US" altLang="zh-CN" dirty="0"/>
              <a:t>n+1;</a:t>
            </a:r>
          </a:p>
        </p:txBody>
      </p:sp>
    </p:spTree>
    <p:extLst>
      <p:ext uri="{BB962C8B-B14F-4D97-AF65-F5344CB8AC3E}">
        <p14:creationId xmlns:p14="http://schemas.microsoft.com/office/powerpoint/2010/main" val="10213591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a:t>
            </a:r>
            <a:r>
              <a:rPr lang="zh-CN" altLang="en-US" dirty="0"/>
              <a:t>语句</a:t>
            </a:r>
            <a:endParaRPr lang="en-US" dirty="0"/>
          </a:p>
        </p:txBody>
      </p:sp>
      <p:sp>
        <p:nvSpPr>
          <p:cNvPr id="3" name="Content Placeholder 2"/>
          <p:cNvSpPr>
            <a:spLocks noGrp="1"/>
          </p:cNvSpPr>
          <p:nvPr>
            <p:ph idx="1"/>
          </p:nvPr>
        </p:nvSpPr>
        <p:spPr/>
        <p:txBody>
          <a:bodyPr/>
          <a:lstStyle/>
          <a:p>
            <a:r>
              <a:rPr lang="en-US" altLang="zh-CN" dirty="0"/>
              <a:t>case</a:t>
            </a:r>
            <a:r>
              <a:rPr lang="zh-CN" altLang="en-US" dirty="0"/>
              <a:t>语句的使用格式如下</a:t>
            </a:r>
            <a:endParaRPr lang="en-US" altLang="zh-CN" dirty="0"/>
          </a:p>
          <a:p>
            <a:r>
              <a:rPr lang="en-US" altLang="zh-CN" dirty="0"/>
              <a:t>case</a:t>
            </a:r>
            <a:r>
              <a:rPr lang="zh-CN" altLang="en-US" dirty="0"/>
              <a:t> </a:t>
            </a:r>
            <a:r>
              <a:rPr lang="en-US" altLang="zh-CN" dirty="0"/>
              <a:t>(</a:t>
            </a:r>
            <a:r>
              <a:rPr lang="zh-CN" altLang="en-US" dirty="0"/>
              <a:t>敏感表达式</a:t>
            </a:r>
            <a:r>
              <a:rPr lang="en-US" altLang="zh-CN" dirty="0"/>
              <a:t>)</a:t>
            </a:r>
          </a:p>
          <a:p>
            <a:r>
              <a:rPr lang="zh-CN" altLang="en-US" dirty="0"/>
              <a:t>    值</a:t>
            </a:r>
            <a:r>
              <a:rPr lang="en-US" altLang="zh-CN" dirty="0"/>
              <a:t>1</a:t>
            </a:r>
            <a:r>
              <a:rPr lang="zh-CN" altLang="en-US" dirty="0"/>
              <a:t>：语句</a:t>
            </a:r>
            <a:r>
              <a:rPr lang="en-US" altLang="zh-CN" dirty="0"/>
              <a:t>1</a:t>
            </a:r>
            <a:r>
              <a:rPr lang="zh-CN" altLang="en-US" dirty="0"/>
              <a:t>；</a:t>
            </a:r>
            <a:endParaRPr lang="en-US" altLang="zh-CN" dirty="0"/>
          </a:p>
          <a:p>
            <a:r>
              <a:rPr lang="zh-CN" altLang="en-US" dirty="0"/>
              <a:t>    值</a:t>
            </a:r>
            <a:r>
              <a:rPr lang="en-US" altLang="zh-CN" dirty="0"/>
              <a:t>2</a:t>
            </a:r>
            <a:r>
              <a:rPr lang="zh-CN" altLang="en-US" dirty="0"/>
              <a:t>：语句</a:t>
            </a:r>
            <a:r>
              <a:rPr lang="en-US" altLang="zh-CN" dirty="0"/>
              <a:t>2</a:t>
            </a:r>
            <a:r>
              <a:rPr lang="zh-CN" altLang="en-US" dirty="0"/>
              <a:t>；</a:t>
            </a:r>
            <a:endParaRPr lang="en-US" altLang="zh-CN" dirty="0"/>
          </a:p>
          <a:p>
            <a:r>
              <a:rPr lang="zh-CN" altLang="en-US" dirty="0"/>
              <a:t>     </a:t>
            </a:r>
            <a:r>
              <a:rPr lang="mr-IN" altLang="zh-CN" dirty="0"/>
              <a:t>………</a:t>
            </a:r>
            <a:endParaRPr lang="en-US" dirty="0"/>
          </a:p>
          <a:p>
            <a:r>
              <a:rPr lang="zh-CN" altLang="en-US" dirty="0"/>
              <a:t>    值</a:t>
            </a:r>
            <a:r>
              <a:rPr lang="en-US" altLang="zh-CN" dirty="0"/>
              <a:t>n</a:t>
            </a:r>
            <a:r>
              <a:rPr lang="zh-CN" altLang="en-US" dirty="0"/>
              <a:t>：语句</a:t>
            </a:r>
            <a:r>
              <a:rPr lang="en-US" altLang="zh-CN" dirty="0"/>
              <a:t>n;</a:t>
            </a:r>
          </a:p>
          <a:p>
            <a:r>
              <a:rPr lang="zh-CN" altLang="en-US" dirty="0"/>
              <a:t>    </a:t>
            </a:r>
            <a:r>
              <a:rPr lang="en-US" altLang="zh-CN" dirty="0"/>
              <a:t>default</a:t>
            </a:r>
            <a:r>
              <a:rPr lang="zh-CN" altLang="en-US" dirty="0"/>
              <a:t>：语句</a:t>
            </a:r>
            <a:r>
              <a:rPr lang="en-US" altLang="zh-CN" dirty="0"/>
              <a:t>n+1</a:t>
            </a:r>
          </a:p>
          <a:p>
            <a:r>
              <a:rPr lang="en-US" altLang="zh-CN" dirty="0" err="1"/>
              <a:t>endcase</a:t>
            </a:r>
            <a:endParaRPr lang="en-US" dirty="0"/>
          </a:p>
        </p:txBody>
      </p:sp>
    </p:spTree>
    <p:extLst>
      <p:ext uri="{BB962C8B-B14F-4D97-AF65-F5344CB8AC3E}">
        <p14:creationId xmlns:p14="http://schemas.microsoft.com/office/powerpoint/2010/main" val="339707050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BCD</a:t>
            </a:r>
            <a:r>
              <a:rPr lang="zh-CN" altLang="en-US" dirty="0"/>
              <a:t>码</a:t>
            </a:r>
            <a:r>
              <a:rPr lang="en-US" altLang="zh-CN" dirty="0"/>
              <a:t>—</a:t>
            </a:r>
            <a:r>
              <a:rPr lang="zh-CN" altLang="en-US" dirty="0"/>
              <a:t>七段数码管显示译码器</a:t>
            </a:r>
            <a:endParaRPr lang="en-US" dirty="0"/>
          </a:p>
        </p:txBody>
      </p:sp>
      <p:sp>
        <p:nvSpPr>
          <p:cNvPr id="3" name="Content Placeholder 2"/>
          <p:cNvSpPr>
            <a:spLocks noGrp="1"/>
          </p:cNvSpPr>
          <p:nvPr>
            <p:ph idx="1"/>
          </p:nvPr>
        </p:nvSpPr>
        <p:spPr>
          <a:xfrm>
            <a:off x="628650" y="1435100"/>
            <a:ext cx="4133850" cy="5156200"/>
          </a:xfrm>
        </p:spPr>
        <p:txBody>
          <a:bodyPr>
            <a:normAutofit fontScale="62500" lnSpcReduction="20000"/>
          </a:bodyPr>
          <a:lstStyle/>
          <a:p>
            <a:r>
              <a:rPr lang="en-US" dirty="0"/>
              <a:t>module decode4_7(</a:t>
            </a:r>
            <a:r>
              <a:rPr lang="en-US" dirty="0" err="1"/>
              <a:t>decodeout,indec</a:t>
            </a:r>
            <a:r>
              <a:rPr lang="en-US" dirty="0"/>
              <a:t>);</a:t>
            </a:r>
          </a:p>
          <a:p>
            <a:r>
              <a:rPr lang="en-US" dirty="0"/>
              <a:t>output[6:0] </a:t>
            </a:r>
            <a:r>
              <a:rPr lang="en-US" dirty="0" err="1"/>
              <a:t>decodeout</a:t>
            </a:r>
            <a:r>
              <a:rPr lang="en-US" dirty="0"/>
              <a:t>;</a:t>
            </a:r>
          </a:p>
          <a:p>
            <a:r>
              <a:rPr lang="en-US" dirty="0"/>
              <a:t>input[3:0] </a:t>
            </a:r>
            <a:r>
              <a:rPr lang="en-US" dirty="0" err="1"/>
              <a:t>indec</a:t>
            </a:r>
            <a:r>
              <a:rPr lang="en-US" dirty="0"/>
              <a:t>; </a:t>
            </a:r>
            <a:r>
              <a:rPr lang="en-US" dirty="0" err="1"/>
              <a:t>reg</a:t>
            </a:r>
            <a:r>
              <a:rPr lang="en-US" dirty="0"/>
              <a:t>[6:0] </a:t>
            </a:r>
            <a:r>
              <a:rPr lang="en-US" dirty="0" err="1"/>
              <a:t>decodeout</a:t>
            </a:r>
            <a:r>
              <a:rPr lang="en-US" dirty="0"/>
              <a:t>;</a:t>
            </a:r>
          </a:p>
          <a:p>
            <a:r>
              <a:rPr lang="en-US" dirty="0"/>
              <a:t>always @(</a:t>
            </a:r>
            <a:r>
              <a:rPr lang="en-US" dirty="0" err="1"/>
              <a:t>indec</a:t>
            </a:r>
            <a:r>
              <a:rPr lang="en-US" dirty="0"/>
              <a:t>)</a:t>
            </a:r>
          </a:p>
          <a:p>
            <a:r>
              <a:rPr lang="en-US" dirty="0"/>
              <a:t>begin case(</a:t>
            </a:r>
            <a:r>
              <a:rPr lang="en-US" dirty="0" err="1"/>
              <a:t>indec</a:t>
            </a:r>
            <a:r>
              <a:rPr lang="en-US" dirty="0"/>
              <a:t>) //</a:t>
            </a:r>
            <a:r>
              <a:rPr lang="en-US" dirty="0" err="1"/>
              <a:t>用case语句进行译码</a:t>
            </a:r>
            <a:endParaRPr lang="en-US" dirty="0"/>
          </a:p>
          <a:p>
            <a:r>
              <a:rPr lang="en-US" dirty="0"/>
              <a:t>4'd0:decodeout=7'b1111110;</a:t>
            </a:r>
          </a:p>
          <a:p>
            <a:r>
              <a:rPr lang="en-US" dirty="0"/>
              <a:t>4'd1:decodeout=7'b0110000;</a:t>
            </a:r>
          </a:p>
          <a:p>
            <a:r>
              <a:rPr lang="en-US" dirty="0"/>
              <a:t>4'd2:decodeout=7'b1101101;</a:t>
            </a:r>
          </a:p>
          <a:p>
            <a:r>
              <a:rPr lang="en-US" dirty="0"/>
              <a:t>4'd3:decodeout=7'b1111001;</a:t>
            </a:r>
          </a:p>
          <a:p>
            <a:r>
              <a:rPr lang="en-US" dirty="0"/>
              <a:t>4'd4:decodeout=7'b0110011;</a:t>
            </a:r>
          </a:p>
          <a:p>
            <a:r>
              <a:rPr lang="en-US" dirty="0"/>
              <a:t>4'd5:decodeout=7'b1011011;</a:t>
            </a:r>
          </a:p>
          <a:p>
            <a:r>
              <a:rPr lang="en-US" dirty="0"/>
              <a:t>4'd6:decodeout=7'b1011111;</a:t>
            </a:r>
          </a:p>
          <a:p>
            <a:r>
              <a:rPr lang="en-US" dirty="0"/>
              <a:t>4'd7:decodeout=7'b1110000;</a:t>
            </a:r>
          </a:p>
          <a:p>
            <a:r>
              <a:rPr lang="en-US" dirty="0"/>
              <a:t>4'd8:decodeout=7'b1111111;</a:t>
            </a:r>
          </a:p>
          <a:p>
            <a:r>
              <a:rPr lang="en-US" dirty="0"/>
              <a:t>4'd9:decodeout=7'b1111011;</a:t>
            </a:r>
          </a:p>
          <a:p>
            <a:r>
              <a:rPr lang="en-US" dirty="0"/>
              <a:t>default: </a:t>
            </a:r>
            <a:r>
              <a:rPr lang="en-US" dirty="0" err="1"/>
              <a:t>decodeout</a:t>
            </a:r>
            <a:r>
              <a:rPr lang="en-US" dirty="0"/>
              <a:t>=7'bx;</a:t>
            </a:r>
          </a:p>
          <a:p>
            <a:r>
              <a:rPr lang="en-US" dirty="0" err="1"/>
              <a:t>endcase</a:t>
            </a:r>
            <a:r>
              <a:rPr lang="en-US" dirty="0"/>
              <a:t> end</a:t>
            </a:r>
          </a:p>
          <a:p>
            <a:r>
              <a:rPr lang="en-US" dirty="0" err="1"/>
              <a:t>endmodule</a:t>
            </a:r>
            <a:endParaRPr lang="en-US" dirty="0"/>
          </a:p>
        </p:txBody>
      </p:sp>
      <p:pic>
        <p:nvPicPr>
          <p:cNvPr id="5" name="Picture 4"/>
          <p:cNvPicPr>
            <a:picLocks noChangeAspect="1"/>
          </p:cNvPicPr>
          <p:nvPr/>
        </p:nvPicPr>
        <p:blipFill>
          <a:blip r:embed="rId2"/>
          <a:stretch>
            <a:fillRect/>
          </a:stretch>
        </p:blipFill>
        <p:spPr>
          <a:xfrm>
            <a:off x="5131191" y="2441243"/>
            <a:ext cx="2996418" cy="3575713"/>
          </a:xfrm>
          <a:prstGeom prst="rect">
            <a:avLst/>
          </a:prstGeom>
        </p:spPr>
      </p:pic>
      <p:sp>
        <p:nvSpPr>
          <p:cNvPr id="6" name="TextBox 5"/>
          <p:cNvSpPr txBox="1"/>
          <p:nvPr/>
        </p:nvSpPr>
        <p:spPr>
          <a:xfrm>
            <a:off x="5422533" y="1511968"/>
            <a:ext cx="810928" cy="369332"/>
          </a:xfrm>
          <a:prstGeom prst="rect">
            <a:avLst/>
          </a:prstGeom>
          <a:noFill/>
        </p:spPr>
        <p:txBody>
          <a:bodyPr wrap="none" rtlCol="0">
            <a:spAutoFit/>
          </a:bodyPr>
          <a:lstStyle/>
          <a:p>
            <a:r>
              <a:rPr kumimoji="1" lang="en-US" altLang="zh-CN"/>
              <a:t>p018.v</a:t>
            </a:r>
            <a:endParaRPr kumimoji="1" lang="zh-CN" altLang="en-US" dirty="0"/>
          </a:p>
        </p:txBody>
      </p:sp>
    </p:spTree>
    <p:extLst>
      <p:ext uri="{BB962C8B-B14F-4D97-AF65-F5344CB8AC3E}">
        <p14:creationId xmlns:p14="http://schemas.microsoft.com/office/powerpoint/2010/main" val="8551757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循环语句</a:t>
            </a:r>
          </a:p>
        </p:txBody>
      </p:sp>
      <p:sp>
        <p:nvSpPr>
          <p:cNvPr id="3" name="Content Placeholder 2"/>
          <p:cNvSpPr>
            <a:spLocks noGrp="1"/>
          </p:cNvSpPr>
          <p:nvPr>
            <p:ph idx="1"/>
          </p:nvPr>
        </p:nvSpPr>
        <p:spPr>
          <a:xfrm>
            <a:off x="628650" y="1825625"/>
            <a:ext cx="7886700" cy="2695575"/>
          </a:xfrm>
        </p:spPr>
        <p:txBody>
          <a:bodyPr>
            <a:normAutofit fontScale="92500" lnSpcReduction="20000"/>
          </a:bodyPr>
          <a:lstStyle/>
          <a:p>
            <a:r>
              <a:rPr kumimoji="1" lang="zh-CN" altLang="en-US" dirty="0"/>
              <a:t>在</a:t>
            </a:r>
            <a:r>
              <a:rPr kumimoji="1" lang="en-US" altLang="zh-CN" dirty="0" err="1"/>
              <a:t>verilog</a:t>
            </a:r>
            <a:r>
              <a:rPr kumimoji="1" lang="zh-CN" altLang="en-US" dirty="0"/>
              <a:t>中存在四种类型的循环语句，用来控制语句的执行次数。这四种语句分别为：</a:t>
            </a:r>
            <a:endParaRPr kumimoji="1" lang="en-US" altLang="zh-CN" dirty="0"/>
          </a:p>
          <a:p>
            <a:r>
              <a:rPr kumimoji="1" lang="zh-CN" altLang="en-US" dirty="0"/>
              <a:t>（</a:t>
            </a:r>
            <a:r>
              <a:rPr kumimoji="1" lang="en-US" altLang="zh-CN" dirty="0"/>
              <a:t>1</a:t>
            </a:r>
            <a:r>
              <a:rPr kumimoji="1" lang="zh-CN" altLang="en-US" dirty="0"/>
              <a:t>）</a:t>
            </a:r>
            <a:r>
              <a:rPr kumimoji="1" lang="en-US" altLang="zh-CN" dirty="0"/>
              <a:t>forever</a:t>
            </a:r>
            <a:r>
              <a:rPr kumimoji="1" lang="zh-CN" altLang="en-US" dirty="0"/>
              <a:t>：连续执行语句；多用在</a:t>
            </a:r>
            <a:r>
              <a:rPr kumimoji="1" lang="en-US" altLang="zh-CN" dirty="0"/>
              <a:t>initial</a:t>
            </a:r>
            <a:r>
              <a:rPr kumimoji="1" lang="zh-CN" altLang="en-US" dirty="0"/>
              <a:t>块中，以生成时钟等周期性波形。</a:t>
            </a:r>
            <a:endParaRPr kumimoji="1" lang="en-US" altLang="zh-CN" dirty="0"/>
          </a:p>
          <a:p>
            <a:r>
              <a:rPr kumimoji="1" lang="zh-CN" altLang="en-US" dirty="0"/>
              <a:t>（</a:t>
            </a:r>
            <a:r>
              <a:rPr kumimoji="1" lang="en-US" altLang="zh-CN" dirty="0"/>
              <a:t>2</a:t>
            </a:r>
            <a:r>
              <a:rPr kumimoji="1" lang="zh-CN" altLang="en-US" dirty="0"/>
              <a:t>）</a:t>
            </a:r>
            <a:r>
              <a:rPr kumimoji="1" lang="en-US" altLang="zh-CN" dirty="0"/>
              <a:t>repeat</a:t>
            </a:r>
            <a:r>
              <a:rPr kumimoji="1" lang="zh-CN" altLang="en-US" dirty="0"/>
              <a:t>：连续执行一条语句</a:t>
            </a:r>
            <a:r>
              <a:rPr kumimoji="1" lang="en-US" altLang="zh-CN" dirty="0"/>
              <a:t>n</a:t>
            </a:r>
            <a:r>
              <a:rPr kumimoji="1" lang="zh-CN" altLang="en-US" dirty="0"/>
              <a:t>次。</a:t>
            </a:r>
            <a:endParaRPr kumimoji="1" lang="en-US" altLang="zh-CN" dirty="0"/>
          </a:p>
          <a:p>
            <a:r>
              <a:rPr kumimoji="1" lang="zh-CN" altLang="en-US" dirty="0"/>
              <a:t>（</a:t>
            </a:r>
            <a:r>
              <a:rPr kumimoji="1" lang="en-US" altLang="zh-CN" dirty="0"/>
              <a:t>3</a:t>
            </a:r>
            <a:r>
              <a:rPr kumimoji="1" lang="zh-CN" altLang="en-US" dirty="0"/>
              <a:t>）</a:t>
            </a:r>
            <a:r>
              <a:rPr kumimoji="1" lang="en-US" altLang="zh-CN" dirty="0"/>
              <a:t>while</a:t>
            </a:r>
            <a:r>
              <a:rPr kumimoji="1" lang="zh-CN" altLang="en-US" dirty="0"/>
              <a:t>：执行一条语句直到某个条件不满足</a:t>
            </a:r>
            <a:endParaRPr kumimoji="1" lang="en-US" altLang="zh-CN" dirty="0"/>
          </a:p>
          <a:p>
            <a:r>
              <a:rPr kumimoji="1" lang="zh-CN" altLang="en-US" dirty="0"/>
              <a:t>（</a:t>
            </a:r>
            <a:r>
              <a:rPr kumimoji="1" lang="en-US" altLang="zh-CN" dirty="0"/>
              <a:t>4</a:t>
            </a:r>
            <a:r>
              <a:rPr kumimoji="1" lang="zh-CN" altLang="en-US" dirty="0"/>
              <a:t>）</a:t>
            </a:r>
            <a:r>
              <a:rPr kumimoji="1" lang="en-US" altLang="zh-CN" dirty="0"/>
              <a:t>for</a:t>
            </a:r>
            <a:r>
              <a:rPr kumimoji="1" lang="zh-CN" altLang="en-US" dirty="0"/>
              <a:t>：有条件的循环语句</a:t>
            </a:r>
            <a:endParaRPr kumimoji="1" lang="en-US" altLang="zh-CN" dirty="0"/>
          </a:p>
        </p:txBody>
      </p:sp>
      <p:sp>
        <p:nvSpPr>
          <p:cNvPr id="4" name="Rectangle 3"/>
          <p:cNvSpPr/>
          <p:nvPr/>
        </p:nvSpPr>
        <p:spPr>
          <a:xfrm>
            <a:off x="628650" y="4656136"/>
            <a:ext cx="1955800" cy="1754326"/>
          </a:xfrm>
          <a:prstGeom prst="rect">
            <a:avLst/>
          </a:prstGeom>
        </p:spPr>
        <p:txBody>
          <a:bodyPr wrap="square">
            <a:spAutoFit/>
          </a:bodyPr>
          <a:lstStyle/>
          <a:p>
            <a:r>
              <a:rPr lang="en-US" dirty="0">
                <a:latin typeface="Helvetica" charset="0"/>
              </a:rPr>
              <a:t>initial</a:t>
            </a:r>
          </a:p>
          <a:p>
            <a:r>
              <a:rPr lang="zh-CN" altLang="en-US" dirty="0">
                <a:latin typeface="Helvetica" charset="0"/>
              </a:rPr>
              <a:t>  </a:t>
            </a:r>
            <a:r>
              <a:rPr lang="en-US" dirty="0">
                <a:latin typeface="Helvetica" charset="0"/>
              </a:rPr>
              <a:t>begin</a:t>
            </a:r>
          </a:p>
          <a:p>
            <a:r>
              <a:rPr lang="zh-CN" altLang="en-US" dirty="0">
                <a:latin typeface="Helvetica" charset="0"/>
              </a:rPr>
              <a:t>  </a:t>
            </a:r>
            <a:r>
              <a:rPr lang="en-US" dirty="0">
                <a:latin typeface="Helvetica" charset="0"/>
              </a:rPr>
              <a:t>for(</a:t>
            </a:r>
            <a:r>
              <a:rPr lang="en-US" dirty="0" err="1">
                <a:latin typeface="Helvetica" charset="0"/>
              </a:rPr>
              <a:t>i</a:t>
            </a:r>
            <a:r>
              <a:rPr lang="en-US" dirty="0">
                <a:latin typeface="Helvetica" charset="0"/>
              </a:rPr>
              <a:t>=0;i&lt;4;i</a:t>
            </a:r>
          </a:p>
          <a:p>
            <a:r>
              <a:rPr lang="zh-CN" altLang="en-US" dirty="0">
                <a:latin typeface="Helvetica" charset="0"/>
              </a:rPr>
              <a:t>  </a:t>
            </a:r>
            <a:r>
              <a:rPr lang="en-US" dirty="0">
                <a:latin typeface="Helvetica" charset="0"/>
              </a:rPr>
              <a:t>=i+1)</a:t>
            </a:r>
          </a:p>
          <a:p>
            <a:r>
              <a:rPr lang="zh-CN" altLang="en-US" dirty="0">
                <a:latin typeface="Helvetica" charset="0"/>
              </a:rPr>
              <a:t>  </a:t>
            </a:r>
            <a:r>
              <a:rPr lang="en-US" dirty="0">
                <a:latin typeface="Helvetica" charset="0"/>
              </a:rPr>
              <a:t>out =out +1;</a:t>
            </a:r>
          </a:p>
          <a:p>
            <a:r>
              <a:rPr lang="en-US" dirty="0">
                <a:latin typeface="Helvetica" charset="0"/>
              </a:rPr>
              <a:t>end</a:t>
            </a:r>
            <a:endParaRPr lang="en-US" dirty="0">
              <a:effectLst/>
              <a:latin typeface="Helvetica" charset="0"/>
            </a:endParaRPr>
          </a:p>
        </p:txBody>
      </p:sp>
      <p:sp>
        <p:nvSpPr>
          <p:cNvPr id="5" name="Rectangle 4"/>
          <p:cNvSpPr/>
          <p:nvPr/>
        </p:nvSpPr>
        <p:spPr>
          <a:xfrm>
            <a:off x="2857500" y="4794635"/>
            <a:ext cx="1854200" cy="1477328"/>
          </a:xfrm>
          <a:prstGeom prst="rect">
            <a:avLst/>
          </a:prstGeom>
        </p:spPr>
        <p:txBody>
          <a:bodyPr wrap="square">
            <a:spAutoFit/>
          </a:bodyPr>
          <a:lstStyle/>
          <a:p>
            <a:r>
              <a:rPr lang="en-US" dirty="0">
                <a:latin typeface="Helvetica" charset="0"/>
              </a:rPr>
              <a:t>initial</a:t>
            </a:r>
          </a:p>
          <a:p>
            <a:r>
              <a:rPr lang="en-US" dirty="0">
                <a:latin typeface="Helvetica" charset="0"/>
              </a:rPr>
              <a:t>begin</a:t>
            </a:r>
          </a:p>
          <a:p>
            <a:r>
              <a:rPr lang="en-US" dirty="0">
                <a:latin typeface="Helvetica" charset="0"/>
              </a:rPr>
              <a:t>repeat(5)</a:t>
            </a:r>
          </a:p>
          <a:p>
            <a:r>
              <a:rPr lang="zh-CN" altLang="en-US" dirty="0">
                <a:latin typeface="Helvetica" charset="0"/>
              </a:rPr>
              <a:t>    </a:t>
            </a:r>
            <a:r>
              <a:rPr lang="en-US" dirty="0">
                <a:latin typeface="Helvetica" charset="0"/>
              </a:rPr>
              <a:t>out </a:t>
            </a:r>
            <a:r>
              <a:rPr lang="en-US" altLang="zh-CN" dirty="0">
                <a:latin typeface="Helvetica" charset="0"/>
              </a:rPr>
              <a:t>=</a:t>
            </a:r>
            <a:r>
              <a:rPr lang="zh-CN" altLang="en-US" dirty="0">
                <a:latin typeface="Helvetica" charset="0"/>
              </a:rPr>
              <a:t> </a:t>
            </a:r>
            <a:r>
              <a:rPr lang="en-US" dirty="0">
                <a:latin typeface="Helvetica" charset="0"/>
              </a:rPr>
              <a:t>out </a:t>
            </a:r>
            <a:r>
              <a:rPr lang="en-US" altLang="zh-CN" dirty="0">
                <a:latin typeface="Helvetica" charset="0"/>
              </a:rPr>
              <a:t>+1;</a:t>
            </a:r>
            <a:endParaRPr lang="en-US" dirty="0">
              <a:latin typeface="Helvetica" charset="0"/>
            </a:endParaRPr>
          </a:p>
          <a:p>
            <a:r>
              <a:rPr lang="en-US" dirty="0">
                <a:latin typeface="Helvetica" charset="0"/>
              </a:rPr>
              <a:t>end</a:t>
            </a:r>
            <a:endParaRPr lang="en-US" dirty="0">
              <a:effectLst/>
              <a:latin typeface="Helvetica" charset="0"/>
            </a:endParaRPr>
          </a:p>
        </p:txBody>
      </p:sp>
      <p:sp>
        <p:nvSpPr>
          <p:cNvPr id="6" name="Rectangle 5"/>
          <p:cNvSpPr/>
          <p:nvPr/>
        </p:nvSpPr>
        <p:spPr>
          <a:xfrm>
            <a:off x="5092700" y="4517637"/>
            <a:ext cx="2095500" cy="1754326"/>
          </a:xfrm>
          <a:prstGeom prst="rect">
            <a:avLst/>
          </a:prstGeom>
        </p:spPr>
        <p:txBody>
          <a:bodyPr wrap="square">
            <a:spAutoFit/>
          </a:bodyPr>
          <a:lstStyle/>
          <a:p>
            <a:r>
              <a:rPr lang="mr-IN" dirty="0" err="1">
                <a:latin typeface="Helvetica" charset="0"/>
              </a:rPr>
              <a:t>initial</a:t>
            </a:r>
            <a:endParaRPr lang="mr-IN" dirty="0">
              <a:latin typeface="Helvetica" charset="0"/>
            </a:endParaRPr>
          </a:p>
          <a:p>
            <a:r>
              <a:rPr lang="mr-IN" dirty="0" err="1">
                <a:latin typeface="Helvetica" charset="0"/>
              </a:rPr>
              <a:t>begin</a:t>
            </a:r>
            <a:endParaRPr lang="mr-IN" dirty="0">
              <a:latin typeface="Helvetica" charset="0"/>
            </a:endParaRPr>
          </a:p>
          <a:p>
            <a:r>
              <a:rPr lang="zh-CN" altLang="en-US" dirty="0">
                <a:latin typeface="Helvetica" charset="0"/>
              </a:rPr>
              <a:t>  </a:t>
            </a:r>
            <a:r>
              <a:rPr lang="mr-IN" dirty="0" err="1">
                <a:latin typeface="Helvetica" charset="0"/>
              </a:rPr>
              <a:t>i</a:t>
            </a:r>
            <a:r>
              <a:rPr lang="mr-IN" dirty="0">
                <a:latin typeface="Helvetica" charset="0"/>
              </a:rPr>
              <a:t>=0;</a:t>
            </a:r>
          </a:p>
          <a:p>
            <a:r>
              <a:rPr lang="zh-CN" altLang="en-US" dirty="0">
                <a:latin typeface="Helvetica" charset="0"/>
              </a:rPr>
              <a:t>  </a:t>
            </a:r>
            <a:r>
              <a:rPr lang="mr-IN" dirty="0" err="1">
                <a:latin typeface="Helvetica" charset="0"/>
              </a:rPr>
              <a:t>while</a:t>
            </a:r>
            <a:r>
              <a:rPr lang="mr-IN" dirty="0">
                <a:latin typeface="Helvetica" charset="0"/>
              </a:rPr>
              <a:t>(</a:t>
            </a:r>
            <a:r>
              <a:rPr lang="mr-IN" dirty="0" err="1">
                <a:latin typeface="Helvetica" charset="0"/>
              </a:rPr>
              <a:t>i</a:t>
            </a:r>
            <a:r>
              <a:rPr lang="mr-IN" dirty="0">
                <a:latin typeface="Helvetica" charset="0"/>
              </a:rPr>
              <a:t>&lt;0)</a:t>
            </a:r>
          </a:p>
          <a:p>
            <a:r>
              <a:rPr lang="zh-CN" altLang="en-US" dirty="0">
                <a:latin typeface="Helvetica" charset="0"/>
              </a:rPr>
              <a:t>    </a:t>
            </a:r>
            <a:r>
              <a:rPr lang="mr-IN" dirty="0" err="1">
                <a:latin typeface="Helvetica" charset="0"/>
              </a:rPr>
              <a:t>i</a:t>
            </a:r>
            <a:r>
              <a:rPr lang="mr-IN" dirty="0">
                <a:latin typeface="Helvetica" charset="0"/>
              </a:rPr>
              <a:t> = </a:t>
            </a:r>
            <a:r>
              <a:rPr lang="mr-IN" dirty="0" err="1">
                <a:latin typeface="Helvetica" charset="0"/>
              </a:rPr>
              <a:t>i</a:t>
            </a:r>
            <a:r>
              <a:rPr lang="mr-IN" dirty="0">
                <a:latin typeface="Helvetica" charset="0"/>
              </a:rPr>
              <a:t> + 1 ;</a:t>
            </a:r>
          </a:p>
          <a:p>
            <a:r>
              <a:rPr lang="mr-IN" dirty="0" err="1">
                <a:latin typeface="Helvetica" charset="0"/>
              </a:rPr>
              <a:t>end</a:t>
            </a:r>
            <a:endParaRPr lang="mr-IN" dirty="0">
              <a:effectLst/>
              <a:latin typeface="Helvetica" charset="0"/>
            </a:endParaRPr>
          </a:p>
        </p:txBody>
      </p:sp>
    </p:spTree>
    <p:extLst>
      <p:ext uri="{BB962C8B-B14F-4D97-AF65-F5344CB8AC3E}">
        <p14:creationId xmlns:p14="http://schemas.microsoft.com/office/powerpoint/2010/main" val="4125641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Verilog</a:t>
            </a:r>
            <a:r>
              <a:rPr kumimoji="1" lang="zh-CN" altLang="en-US" dirty="0"/>
              <a:t>模块结构</a:t>
            </a:r>
            <a:r>
              <a:rPr kumimoji="1" lang="en-US" altLang="zh-CN" dirty="0"/>
              <a:t>(p001.v)</a:t>
            </a:r>
            <a:endParaRPr kumimoji="1" lang="zh-CN" altLang="en-US" dirty="0"/>
          </a:p>
        </p:txBody>
      </p:sp>
      <p:sp>
        <p:nvSpPr>
          <p:cNvPr id="3" name="Content Placeholder 2"/>
          <p:cNvSpPr>
            <a:spLocks noGrp="1"/>
          </p:cNvSpPr>
          <p:nvPr>
            <p:ph idx="1"/>
          </p:nvPr>
        </p:nvSpPr>
        <p:spPr>
          <a:xfrm>
            <a:off x="628650" y="3429000"/>
            <a:ext cx="7886700" cy="2900362"/>
          </a:xfrm>
        </p:spPr>
        <p:txBody>
          <a:bodyPr>
            <a:normAutofit fontScale="92500" lnSpcReduction="10000"/>
          </a:bodyPr>
          <a:lstStyle/>
          <a:p>
            <a:r>
              <a:rPr lang="en-US" dirty="0"/>
              <a:t>module </a:t>
            </a:r>
            <a:r>
              <a:rPr lang="en-US" dirty="0" err="1"/>
              <a:t>aoi</a:t>
            </a:r>
            <a:r>
              <a:rPr lang="en-US" dirty="0"/>
              <a:t>(</a:t>
            </a:r>
            <a:r>
              <a:rPr lang="en-US" dirty="0" err="1"/>
              <a:t>a,b,c,d,f</a:t>
            </a:r>
            <a:r>
              <a:rPr lang="en-US" dirty="0"/>
              <a:t>);</a:t>
            </a:r>
          </a:p>
          <a:p>
            <a:r>
              <a:rPr lang="en-US" dirty="0"/>
              <a:t>/* </a:t>
            </a:r>
            <a:r>
              <a:rPr lang="en-US" dirty="0" err="1"/>
              <a:t>模块名为aoi，端口列表a，b，c，d，f</a:t>
            </a:r>
            <a:r>
              <a:rPr lang="en-US" dirty="0"/>
              <a:t> */</a:t>
            </a:r>
          </a:p>
          <a:p>
            <a:r>
              <a:rPr lang="en-US" dirty="0"/>
              <a:t>input </a:t>
            </a:r>
            <a:r>
              <a:rPr lang="en-US" dirty="0" err="1"/>
              <a:t>a,b,c,d</a:t>
            </a:r>
            <a:r>
              <a:rPr lang="en-US" dirty="0"/>
              <a:t>; //</a:t>
            </a:r>
            <a:r>
              <a:rPr lang="en-US" dirty="0" err="1"/>
              <a:t>模块的输入端口为a，b，c，d</a:t>
            </a:r>
            <a:endParaRPr lang="en-US" dirty="0"/>
          </a:p>
          <a:p>
            <a:r>
              <a:rPr lang="en-US" dirty="0"/>
              <a:t>output f; //</a:t>
            </a:r>
            <a:r>
              <a:rPr lang="en-US" dirty="0" err="1"/>
              <a:t>模块的输出端口为f</a:t>
            </a:r>
            <a:endParaRPr lang="en-US" dirty="0"/>
          </a:p>
          <a:p>
            <a:r>
              <a:rPr lang="en-US" dirty="0"/>
              <a:t>wire </a:t>
            </a:r>
            <a:r>
              <a:rPr lang="en-US" dirty="0" err="1"/>
              <a:t>a,b,c,d,f</a:t>
            </a:r>
            <a:r>
              <a:rPr lang="en-US" dirty="0"/>
              <a:t>; //定义信号的数据类型</a:t>
            </a:r>
          </a:p>
          <a:p>
            <a:r>
              <a:rPr lang="en-US" dirty="0"/>
              <a:t>assign f=~((</a:t>
            </a:r>
            <a:r>
              <a:rPr lang="en-US" dirty="0" err="1"/>
              <a:t>a&amp;b</a:t>
            </a:r>
            <a:r>
              <a:rPr lang="en-US" dirty="0"/>
              <a:t>)|(~(</a:t>
            </a:r>
            <a:r>
              <a:rPr lang="en-US" dirty="0" err="1"/>
              <a:t>c&amp;d</a:t>
            </a:r>
            <a:r>
              <a:rPr lang="en-US" dirty="0"/>
              <a:t>))); //逻辑功能描</a:t>
            </a:r>
          </a:p>
          <a:p>
            <a:r>
              <a:rPr lang="en-US" dirty="0" err="1"/>
              <a:t>endmodule</a:t>
            </a:r>
            <a:endParaRPr lang="en-US" dirty="0"/>
          </a:p>
          <a:p>
            <a:endParaRPr kumimoji="1" lang="zh-CN" altLang="en-US" dirty="0"/>
          </a:p>
        </p:txBody>
      </p:sp>
      <p:pic>
        <p:nvPicPr>
          <p:cNvPr id="4" name="Picture 3"/>
          <p:cNvPicPr>
            <a:picLocks noChangeAspect="1"/>
          </p:cNvPicPr>
          <p:nvPr/>
        </p:nvPicPr>
        <p:blipFill>
          <a:blip r:embed="rId2"/>
          <a:stretch>
            <a:fillRect/>
          </a:stretch>
        </p:blipFill>
        <p:spPr>
          <a:xfrm>
            <a:off x="2292350" y="1460500"/>
            <a:ext cx="4559300" cy="1816100"/>
          </a:xfrm>
          <a:prstGeom prst="rect">
            <a:avLst/>
          </a:prstGeom>
        </p:spPr>
      </p:pic>
    </p:spTree>
    <p:extLst>
      <p:ext uri="{BB962C8B-B14F-4D97-AF65-F5344CB8AC3E}">
        <p14:creationId xmlns:p14="http://schemas.microsoft.com/office/powerpoint/2010/main" val="5963808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for</a:t>
            </a:r>
            <a:r>
              <a:rPr lang="zh-CN" altLang="en-US" dirty="0"/>
              <a:t>语句</a:t>
            </a:r>
            <a:endParaRPr lang="en-US" dirty="0"/>
          </a:p>
        </p:txBody>
      </p:sp>
      <p:sp>
        <p:nvSpPr>
          <p:cNvPr id="3" name="Content Placeholder 2"/>
          <p:cNvSpPr>
            <a:spLocks noGrp="1"/>
          </p:cNvSpPr>
          <p:nvPr>
            <p:ph idx="1"/>
          </p:nvPr>
        </p:nvSpPr>
        <p:spPr/>
        <p:txBody>
          <a:bodyPr/>
          <a:lstStyle/>
          <a:p>
            <a:r>
              <a:rPr lang="en-US" altLang="zh-CN" dirty="0"/>
              <a:t>for</a:t>
            </a:r>
            <a:r>
              <a:rPr lang="zh-CN" altLang="en-US" dirty="0"/>
              <a:t>语句的使用格式如下（同</a:t>
            </a:r>
            <a:r>
              <a:rPr lang="en-US" altLang="zh-CN" dirty="0"/>
              <a:t>C</a:t>
            </a:r>
            <a:r>
              <a:rPr lang="zh-CN" altLang="en-US" dirty="0"/>
              <a:t>语言）：</a:t>
            </a:r>
            <a:endParaRPr lang="en-US" altLang="zh-CN" dirty="0"/>
          </a:p>
          <a:p>
            <a:r>
              <a:rPr lang="en-US" altLang="zh-CN" dirty="0"/>
              <a:t>for</a:t>
            </a:r>
            <a:r>
              <a:rPr lang="zh-CN" altLang="en-US" dirty="0"/>
              <a:t> </a:t>
            </a:r>
            <a:r>
              <a:rPr lang="en-US" altLang="zh-CN" dirty="0"/>
              <a:t>(</a:t>
            </a:r>
            <a:r>
              <a:rPr lang="zh-CN" altLang="en-US" dirty="0"/>
              <a:t>表达式</a:t>
            </a:r>
            <a:r>
              <a:rPr lang="en-US" altLang="zh-CN" dirty="0"/>
              <a:t>1</a:t>
            </a:r>
            <a:r>
              <a:rPr lang="zh-CN" altLang="en-US" dirty="0"/>
              <a:t>；表达式</a:t>
            </a:r>
            <a:r>
              <a:rPr lang="en-US" altLang="zh-CN" dirty="0"/>
              <a:t>2</a:t>
            </a:r>
            <a:r>
              <a:rPr lang="zh-CN" altLang="en-US" dirty="0"/>
              <a:t>；表达式</a:t>
            </a:r>
            <a:r>
              <a:rPr lang="en-US" altLang="zh-CN" dirty="0"/>
              <a:t>3</a:t>
            </a:r>
            <a:r>
              <a:rPr lang="zh-CN" altLang="en-US" dirty="0"/>
              <a:t>）语句；</a:t>
            </a:r>
            <a:endParaRPr lang="en-US" altLang="zh-CN" dirty="0"/>
          </a:p>
          <a:p>
            <a:r>
              <a:rPr lang="zh-CN" altLang="en-US" dirty="0"/>
              <a:t>即</a:t>
            </a:r>
            <a:r>
              <a:rPr lang="en-US" altLang="zh-CN" dirty="0">
                <a:sym typeface="Wingdings"/>
              </a:rPr>
              <a:t>:</a:t>
            </a:r>
            <a:r>
              <a:rPr lang="zh-CN" altLang="en-US" dirty="0">
                <a:sym typeface="Wingdings"/>
              </a:rPr>
              <a:t> </a:t>
            </a:r>
            <a:r>
              <a:rPr lang="en-US" altLang="zh-CN" dirty="0">
                <a:sym typeface="Wingdings"/>
              </a:rPr>
              <a:t>for</a:t>
            </a:r>
            <a:r>
              <a:rPr lang="zh-CN" altLang="en-US" dirty="0">
                <a:sym typeface="Wingdings"/>
              </a:rPr>
              <a:t>（循环变量赋初值；循环结束条件；循环变量增值）执行语句；</a:t>
            </a:r>
            <a:endParaRPr lang="en-US" altLang="zh-CN" dirty="0">
              <a:sym typeface="Wingdings"/>
            </a:endParaRPr>
          </a:p>
          <a:p>
            <a:endParaRPr lang="en-US" dirty="0"/>
          </a:p>
        </p:txBody>
      </p:sp>
    </p:spTree>
    <p:extLst>
      <p:ext uri="{BB962C8B-B14F-4D97-AF65-F5344CB8AC3E}">
        <p14:creationId xmlns:p14="http://schemas.microsoft.com/office/powerpoint/2010/main" val="21028957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用</a:t>
            </a:r>
            <a:r>
              <a:rPr lang="en-US" altLang="zh-CN" dirty="0"/>
              <a:t>for</a:t>
            </a:r>
            <a:r>
              <a:rPr lang="zh-CN" altLang="en-US" dirty="0"/>
              <a:t>语句描述七人投票表决器</a:t>
            </a:r>
            <a:endParaRPr kumimoji="1" lang="zh-CN" altLang="en-US" dirty="0"/>
          </a:p>
        </p:txBody>
      </p:sp>
      <p:sp>
        <p:nvSpPr>
          <p:cNvPr id="3" name="Content Placeholder 2"/>
          <p:cNvSpPr>
            <a:spLocks noGrp="1"/>
          </p:cNvSpPr>
          <p:nvPr>
            <p:ph idx="1"/>
          </p:nvPr>
        </p:nvSpPr>
        <p:spPr/>
        <p:txBody>
          <a:bodyPr>
            <a:normAutofit fontScale="92500" lnSpcReduction="10000"/>
          </a:bodyPr>
          <a:lstStyle/>
          <a:p>
            <a:r>
              <a:rPr lang="en-US" dirty="0"/>
              <a:t>module voter7(</a:t>
            </a:r>
            <a:r>
              <a:rPr lang="en-US" dirty="0" err="1"/>
              <a:t>pass,vote</a:t>
            </a:r>
            <a:r>
              <a:rPr lang="en-US" dirty="0"/>
              <a:t>);</a:t>
            </a:r>
          </a:p>
          <a:p>
            <a:r>
              <a:rPr lang="en-US" dirty="0"/>
              <a:t>output pass;</a:t>
            </a:r>
          </a:p>
          <a:p>
            <a:r>
              <a:rPr lang="en-US" dirty="0"/>
              <a:t>input[6:0] vote;</a:t>
            </a:r>
          </a:p>
          <a:p>
            <a:r>
              <a:rPr lang="en-US" dirty="0" err="1"/>
              <a:t>reg</a:t>
            </a:r>
            <a:r>
              <a:rPr lang="en-US" dirty="0"/>
              <a:t>[2:0] </a:t>
            </a:r>
            <a:r>
              <a:rPr lang="en-US" dirty="0" err="1"/>
              <a:t>sum;integer</a:t>
            </a:r>
            <a:r>
              <a:rPr lang="en-US" dirty="0"/>
              <a:t> </a:t>
            </a:r>
            <a:r>
              <a:rPr lang="en-US" dirty="0" err="1"/>
              <a:t>i;reg</a:t>
            </a:r>
            <a:r>
              <a:rPr lang="en-US" dirty="0"/>
              <a:t> pass;</a:t>
            </a:r>
          </a:p>
          <a:p>
            <a:r>
              <a:rPr lang="en-US" dirty="0"/>
              <a:t>always @(vote)</a:t>
            </a:r>
          </a:p>
          <a:p>
            <a:r>
              <a:rPr lang="en-US" dirty="0"/>
              <a:t>begin sum=0;</a:t>
            </a:r>
          </a:p>
          <a:p>
            <a:r>
              <a:rPr lang="en-US" dirty="0"/>
              <a:t>for(</a:t>
            </a:r>
            <a:r>
              <a:rPr lang="en-US" dirty="0" err="1"/>
              <a:t>i</a:t>
            </a:r>
            <a:r>
              <a:rPr lang="en-US" dirty="0"/>
              <a:t>=0;i&lt;=6;i=i+1) //</a:t>
            </a:r>
            <a:r>
              <a:rPr lang="en-US" dirty="0" err="1"/>
              <a:t>for语句</a:t>
            </a:r>
            <a:endParaRPr lang="en-US" dirty="0"/>
          </a:p>
          <a:p>
            <a:r>
              <a:rPr lang="en-US" dirty="0"/>
              <a:t>if(vote[</a:t>
            </a:r>
            <a:r>
              <a:rPr lang="en-US" dirty="0" err="1"/>
              <a:t>i</a:t>
            </a:r>
            <a:r>
              <a:rPr lang="en-US" dirty="0"/>
              <a:t>]) sum=sum+1;</a:t>
            </a:r>
          </a:p>
          <a:p>
            <a:r>
              <a:rPr lang="en-US" dirty="0"/>
              <a:t>if(sum[2]) pass=1; //超过4人赞成，则通过</a:t>
            </a:r>
          </a:p>
          <a:p>
            <a:r>
              <a:rPr lang="en-US" dirty="0"/>
              <a:t>else pass=0;</a:t>
            </a:r>
          </a:p>
          <a:p>
            <a:r>
              <a:rPr lang="en-US" dirty="0"/>
              <a:t>end</a:t>
            </a:r>
          </a:p>
          <a:p>
            <a:r>
              <a:rPr lang="en-US" dirty="0" err="1"/>
              <a:t>endmodule</a:t>
            </a:r>
            <a:endParaRPr lang="en-US" dirty="0"/>
          </a:p>
          <a:p>
            <a:endParaRPr kumimoji="1" lang="zh-CN" altLang="en-US" dirty="0"/>
          </a:p>
        </p:txBody>
      </p:sp>
      <p:sp>
        <p:nvSpPr>
          <p:cNvPr id="4" name="TextBox 3"/>
          <p:cNvSpPr txBox="1"/>
          <p:nvPr/>
        </p:nvSpPr>
        <p:spPr>
          <a:xfrm>
            <a:off x="5816233" y="2185068"/>
            <a:ext cx="810928" cy="369332"/>
          </a:xfrm>
          <a:prstGeom prst="rect">
            <a:avLst/>
          </a:prstGeom>
          <a:noFill/>
        </p:spPr>
        <p:txBody>
          <a:bodyPr wrap="none" rtlCol="0">
            <a:spAutoFit/>
          </a:bodyPr>
          <a:lstStyle/>
          <a:p>
            <a:r>
              <a:rPr kumimoji="1" lang="en-US" altLang="zh-CN" dirty="0"/>
              <a:t>p019.v</a:t>
            </a:r>
            <a:endParaRPr kumimoji="1" lang="zh-CN" altLang="en-US" dirty="0"/>
          </a:p>
        </p:txBody>
      </p:sp>
    </p:spTree>
    <p:extLst>
      <p:ext uri="{BB962C8B-B14F-4D97-AF65-F5344CB8AC3E}">
        <p14:creationId xmlns:p14="http://schemas.microsoft.com/office/powerpoint/2010/main" val="6221345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repeat</a:t>
            </a:r>
            <a:r>
              <a:rPr kumimoji="1" lang="zh-CN" altLang="en-US" dirty="0"/>
              <a:t>语句</a:t>
            </a:r>
          </a:p>
        </p:txBody>
      </p:sp>
      <p:sp>
        <p:nvSpPr>
          <p:cNvPr id="3" name="Content Placeholder 2"/>
          <p:cNvSpPr>
            <a:spLocks noGrp="1"/>
          </p:cNvSpPr>
          <p:nvPr>
            <p:ph idx="1"/>
          </p:nvPr>
        </p:nvSpPr>
        <p:spPr/>
        <p:txBody>
          <a:bodyPr/>
          <a:lstStyle/>
          <a:p>
            <a:r>
              <a:rPr kumimoji="1" lang="en-US" altLang="zh-CN" dirty="0"/>
              <a:t>repeat</a:t>
            </a:r>
            <a:r>
              <a:rPr kumimoji="1" lang="zh-CN" altLang="en-US" dirty="0"/>
              <a:t>语句的使用格式为：</a:t>
            </a:r>
            <a:endParaRPr kumimoji="1" lang="en-US" altLang="zh-CN" dirty="0"/>
          </a:p>
          <a:p>
            <a:r>
              <a:rPr kumimoji="1" lang="en-US" altLang="zh-CN" dirty="0"/>
              <a:t>repeat</a:t>
            </a:r>
            <a:r>
              <a:rPr kumimoji="1" lang="zh-CN" altLang="en-US" dirty="0"/>
              <a:t>（循环次数表达式） 语句；</a:t>
            </a:r>
            <a:endParaRPr kumimoji="1" lang="en-US" altLang="zh-CN" dirty="0"/>
          </a:p>
          <a:p>
            <a:r>
              <a:rPr kumimoji="1" lang="zh-CN" altLang="en-US" dirty="0"/>
              <a:t>或者</a:t>
            </a:r>
            <a:endParaRPr kumimoji="1" lang="en-US" altLang="zh-CN" dirty="0"/>
          </a:p>
          <a:p>
            <a:r>
              <a:rPr kumimoji="1" lang="en-US" altLang="zh-CN" dirty="0"/>
              <a:t>repeat</a:t>
            </a:r>
            <a:r>
              <a:rPr kumimoji="1" lang="zh-CN" altLang="en-US" dirty="0"/>
              <a:t>（循环次数表达式）</a:t>
            </a:r>
            <a:endParaRPr kumimoji="1" lang="en-US" altLang="zh-CN" dirty="0"/>
          </a:p>
          <a:p>
            <a:r>
              <a:rPr kumimoji="1" lang="zh-CN" altLang="en-US" dirty="0"/>
              <a:t>    </a:t>
            </a:r>
            <a:r>
              <a:rPr kumimoji="1" lang="en-US" altLang="zh-CN" dirty="0"/>
              <a:t>begin</a:t>
            </a:r>
          </a:p>
          <a:p>
            <a:r>
              <a:rPr kumimoji="1" lang="zh-CN" altLang="en-US" dirty="0"/>
              <a:t>       </a:t>
            </a:r>
            <a:r>
              <a:rPr kumimoji="1" lang="mr-IN" altLang="zh-CN" dirty="0"/>
              <a:t>………</a:t>
            </a:r>
            <a:endParaRPr kumimoji="1" lang="en-US" altLang="zh-CN" dirty="0"/>
          </a:p>
          <a:p>
            <a:r>
              <a:rPr kumimoji="1" lang="zh-CN" altLang="en-US" dirty="0"/>
              <a:t>    </a:t>
            </a:r>
            <a:r>
              <a:rPr kumimoji="1" lang="en-US" altLang="zh-CN" dirty="0"/>
              <a:t>end</a:t>
            </a:r>
            <a:endParaRPr kumimoji="1" lang="zh-CN" altLang="en-US" dirty="0"/>
          </a:p>
        </p:txBody>
      </p:sp>
    </p:spTree>
    <p:extLst>
      <p:ext uri="{BB962C8B-B14F-4D97-AF65-F5344CB8AC3E}">
        <p14:creationId xmlns:p14="http://schemas.microsoft.com/office/powerpoint/2010/main" val="29224284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用</a:t>
            </a:r>
            <a:r>
              <a:rPr lang="en-US" altLang="zh-CN" dirty="0"/>
              <a:t>repeat</a:t>
            </a:r>
            <a:r>
              <a:rPr lang="zh-CN" altLang="en-US" dirty="0"/>
              <a:t>实现</a:t>
            </a:r>
            <a:r>
              <a:rPr lang="en-US" altLang="zh-CN" dirty="0"/>
              <a:t>8</a:t>
            </a:r>
            <a:r>
              <a:rPr lang="zh-CN" altLang="en-US" dirty="0"/>
              <a:t>位二进制数乘法</a:t>
            </a:r>
            <a:endParaRPr kumimoji="1" lang="zh-CN" altLang="en-US" dirty="0"/>
          </a:p>
        </p:txBody>
      </p:sp>
      <p:sp>
        <p:nvSpPr>
          <p:cNvPr id="3" name="Content Placeholder 2"/>
          <p:cNvSpPr>
            <a:spLocks noGrp="1"/>
          </p:cNvSpPr>
          <p:nvPr>
            <p:ph idx="1"/>
          </p:nvPr>
        </p:nvSpPr>
        <p:spPr/>
        <p:txBody>
          <a:bodyPr>
            <a:normAutofit fontScale="77500" lnSpcReduction="20000"/>
          </a:bodyPr>
          <a:lstStyle/>
          <a:p>
            <a:r>
              <a:rPr lang="en-US" dirty="0"/>
              <a:t>module </a:t>
            </a:r>
            <a:r>
              <a:rPr lang="en-US" dirty="0" err="1"/>
              <a:t>mult_repeat</a:t>
            </a:r>
            <a:r>
              <a:rPr lang="en-US" dirty="0"/>
              <a:t>(outcome, a, b);</a:t>
            </a:r>
          </a:p>
          <a:p>
            <a:r>
              <a:rPr lang="en-US" dirty="0"/>
              <a:t>parameter size=8; input[size:1] </a:t>
            </a:r>
            <a:r>
              <a:rPr lang="en-US" dirty="0" err="1"/>
              <a:t>a,b</a:t>
            </a:r>
            <a:r>
              <a:rPr lang="en-US" dirty="0"/>
              <a:t>;</a:t>
            </a:r>
          </a:p>
          <a:p>
            <a:r>
              <a:rPr lang="en-US" dirty="0"/>
              <a:t>output[2*size:1] outcome;</a:t>
            </a:r>
          </a:p>
          <a:p>
            <a:r>
              <a:rPr lang="en-US" dirty="0" err="1"/>
              <a:t>reg</a:t>
            </a:r>
            <a:r>
              <a:rPr lang="en-US" dirty="0"/>
              <a:t>[2*size:1] </a:t>
            </a:r>
            <a:r>
              <a:rPr lang="en-US" dirty="0" err="1"/>
              <a:t>temp_a,outcome</a:t>
            </a:r>
            <a:r>
              <a:rPr lang="en-US" dirty="0"/>
              <a:t>;</a:t>
            </a:r>
          </a:p>
          <a:p>
            <a:r>
              <a:rPr lang="en-US" dirty="0" err="1"/>
              <a:t>reg</a:t>
            </a:r>
            <a:r>
              <a:rPr lang="en-US" dirty="0"/>
              <a:t>[size:1] </a:t>
            </a:r>
            <a:r>
              <a:rPr lang="en-US" dirty="0" err="1"/>
              <a:t>temp_b</a:t>
            </a:r>
            <a:r>
              <a:rPr lang="en-US" dirty="0"/>
              <a:t>;</a:t>
            </a:r>
          </a:p>
          <a:p>
            <a:r>
              <a:rPr lang="en-US" dirty="0"/>
              <a:t>always @(a or b)</a:t>
            </a:r>
          </a:p>
          <a:p>
            <a:r>
              <a:rPr lang="en-US" dirty="0"/>
              <a:t>begin outcome=0; </a:t>
            </a:r>
            <a:r>
              <a:rPr lang="en-US" dirty="0" err="1"/>
              <a:t>temp_a</a:t>
            </a:r>
            <a:r>
              <a:rPr lang="en-US" dirty="0"/>
              <a:t>=a; </a:t>
            </a:r>
            <a:r>
              <a:rPr lang="en-US" dirty="0" err="1"/>
              <a:t>temp_b</a:t>
            </a:r>
            <a:r>
              <a:rPr lang="en-US" dirty="0"/>
              <a:t>=b;</a:t>
            </a:r>
          </a:p>
          <a:p>
            <a:r>
              <a:rPr lang="en-US" dirty="0"/>
              <a:t>repeat(size) //</a:t>
            </a:r>
            <a:r>
              <a:rPr lang="en-US" dirty="0" err="1"/>
              <a:t>repeat语句，size为循环次数</a:t>
            </a:r>
            <a:endParaRPr lang="en-US" dirty="0"/>
          </a:p>
          <a:p>
            <a:r>
              <a:rPr lang="en-US" dirty="0"/>
              <a:t>begin</a:t>
            </a:r>
          </a:p>
          <a:p>
            <a:r>
              <a:rPr lang="en-US" dirty="0"/>
              <a:t>if(</a:t>
            </a:r>
            <a:r>
              <a:rPr lang="en-US" dirty="0" err="1"/>
              <a:t>temp_b</a:t>
            </a:r>
            <a:r>
              <a:rPr lang="en-US" dirty="0"/>
              <a:t>[1]) //如果temp_b的最低位为1，就执行下面的加法</a:t>
            </a:r>
          </a:p>
          <a:p>
            <a:r>
              <a:rPr lang="en-US" dirty="0"/>
              <a:t>outcome=outcome +</a:t>
            </a:r>
            <a:r>
              <a:rPr lang="en-US" dirty="0" err="1"/>
              <a:t>temp_a</a:t>
            </a:r>
            <a:r>
              <a:rPr lang="en-US" dirty="0"/>
              <a:t>;</a:t>
            </a:r>
          </a:p>
          <a:p>
            <a:r>
              <a:rPr lang="en-US" dirty="0" err="1"/>
              <a:t>temp_a</a:t>
            </a:r>
            <a:r>
              <a:rPr lang="en-US" dirty="0"/>
              <a:t>=</a:t>
            </a:r>
            <a:r>
              <a:rPr lang="en-US" dirty="0" err="1"/>
              <a:t>temp_a</a:t>
            </a:r>
            <a:r>
              <a:rPr lang="en-US" dirty="0"/>
              <a:t>&lt;&lt;1; //</a:t>
            </a:r>
            <a:r>
              <a:rPr lang="en-US" dirty="0" err="1"/>
              <a:t>操作数a左移一位</a:t>
            </a:r>
            <a:endParaRPr lang="en-US" dirty="0"/>
          </a:p>
          <a:p>
            <a:r>
              <a:rPr lang="en-US" dirty="0" err="1"/>
              <a:t>temp_b</a:t>
            </a:r>
            <a:r>
              <a:rPr lang="en-US" dirty="0"/>
              <a:t>=</a:t>
            </a:r>
            <a:r>
              <a:rPr lang="en-US" dirty="0" err="1"/>
              <a:t>temp_b</a:t>
            </a:r>
            <a:r>
              <a:rPr lang="en-US" dirty="0"/>
              <a:t>&gt;&gt;1; //</a:t>
            </a:r>
            <a:r>
              <a:rPr lang="en-US" dirty="0" err="1"/>
              <a:t>操作数b右移一位</a:t>
            </a:r>
            <a:endParaRPr lang="en-US" dirty="0"/>
          </a:p>
          <a:p>
            <a:r>
              <a:rPr lang="en-US" dirty="0"/>
              <a:t>end end</a:t>
            </a:r>
          </a:p>
          <a:p>
            <a:r>
              <a:rPr lang="en-US" dirty="0" err="1"/>
              <a:t>endmodule</a:t>
            </a:r>
            <a:endParaRPr lang="en-US" dirty="0"/>
          </a:p>
          <a:p>
            <a:endParaRPr kumimoji="1" lang="zh-CN" altLang="en-US" dirty="0"/>
          </a:p>
        </p:txBody>
      </p:sp>
      <p:sp>
        <p:nvSpPr>
          <p:cNvPr id="4" name="TextBox 3"/>
          <p:cNvSpPr txBox="1"/>
          <p:nvPr/>
        </p:nvSpPr>
        <p:spPr>
          <a:xfrm>
            <a:off x="5816233" y="2185068"/>
            <a:ext cx="810928" cy="369332"/>
          </a:xfrm>
          <a:prstGeom prst="rect">
            <a:avLst/>
          </a:prstGeom>
          <a:noFill/>
        </p:spPr>
        <p:txBody>
          <a:bodyPr wrap="none" rtlCol="0">
            <a:spAutoFit/>
          </a:bodyPr>
          <a:lstStyle/>
          <a:p>
            <a:r>
              <a:rPr kumimoji="1" lang="en-US" altLang="zh-CN" dirty="0"/>
              <a:t>p020.v</a:t>
            </a:r>
            <a:endParaRPr kumimoji="1" lang="zh-CN" altLang="en-US" dirty="0"/>
          </a:p>
        </p:txBody>
      </p:sp>
    </p:spTree>
    <p:extLst>
      <p:ext uri="{BB962C8B-B14F-4D97-AF65-F5344CB8AC3E}">
        <p14:creationId xmlns:p14="http://schemas.microsoft.com/office/powerpoint/2010/main" val="325640051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编译指导语句</a:t>
            </a:r>
          </a:p>
        </p:txBody>
      </p:sp>
      <p:sp>
        <p:nvSpPr>
          <p:cNvPr id="3" name="Content Placeholder 2"/>
          <p:cNvSpPr>
            <a:spLocks noGrp="1"/>
          </p:cNvSpPr>
          <p:nvPr>
            <p:ph idx="1"/>
          </p:nvPr>
        </p:nvSpPr>
        <p:spPr/>
        <p:txBody>
          <a:bodyPr>
            <a:normAutofit/>
          </a:bodyPr>
          <a:lstStyle/>
          <a:p>
            <a:r>
              <a:rPr kumimoji="1" lang="en-US" altLang="zh-CN" dirty="0"/>
              <a:t>Verilog</a:t>
            </a:r>
            <a:r>
              <a:rPr kumimoji="1" lang="zh-CN" altLang="en-US" dirty="0"/>
              <a:t>允许程序中使用特殊的编译向导（</a:t>
            </a:r>
            <a:r>
              <a:rPr kumimoji="1" lang="en-US" altLang="zh-CN" dirty="0"/>
              <a:t>Compiler Directives</a:t>
            </a:r>
            <a:r>
              <a:rPr kumimoji="1" lang="zh-CN" altLang="en-US" dirty="0"/>
              <a:t>）语句，在编译的时候，通常先对这些向导语句进行“预处理”，然后再将预处理的结果和源程序一起进行编译。</a:t>
            </a:r>
            <a:endParaRPr kumimoji="1" lang="en-US" altLang="zh-CN" dirty="0"/>
          </a:p>
          <a:p>
            <a:r>
              <a:rPr kumimoji="1" lang="zh-CN" altLang="en-US" dirty="0"/>
              <a:t>向导语句以符号 </a:t>
            </a:r>
            <a:r>
              <a:rPr kumimoji="1" lang="en-US" altLang="zh-CN" dirty="0"/>
              <a:t>`</a:t>
            </a:r>
            <a:r>
              <a:rPr kumimoji="1" lang="zh-CN" altLang="en-US" dirty="0"/>
              <a:t> 开头，以区别于其它语句。</a:t>
            </a:r>
            <a:r>
              <a:rPr kumimoji="1" lang="en-US" altLang="zh-CN" dirty="0"/>
              <a:t>Verilog</a:t>
            </a:r>
            <a:r>
              <a:rPr kumimoji="1" lang="zh-CN" altLang="en-US" dirty="0"/>
              <a:t>提供了十几条编程向导语句，如</a:t>
            </a:r>
            <a:r>
              <a:rPr kumimoji="1" lang="en-US" altLang="zh-CN" dirty="0"/>
              <a:t>`define,`</a:t>
            </a:r>
            <a:r>
              <a:rPr kumimoji="1" lang="en-US" altLang="zh-CN" dirty="0" err="1"/>
              <a:t>ifdef</a:t>
            </a:r>
            <a:r>
              <a:rPr kumimoji="1" lang="en-US" altLang="zh-CN" dirty="0"/>
              <a:t>,`else,`</a:t>
            </a:r>
            <a:r>
              <a:rPr kumimoji="1" lang="en-US" altLang="zh-CN" dirty="0" err="1"/>
              <a:t>endif</a:t>
            </a:r>
            <a:r>
              <a:rPr kumimoji="1" lang="en-US" altLang="zh-CN" dirty="0"/>
              <a:t>,`</a:t>
            </a:r>
            <a:r>
              <a:rPr kumimoji="1" lang="en-US" altLang="zh-CN" dirty="0" err="1"/>
              <a:t>restall</a:t>
            </a:r>
            <a:r>
              <a:rPr kumimoji="1" lang="zh-CN" altLang="en-US" dirty="0"/>
              <a:t>。比较常用的有</a:t>
            </a:r>
            <a:r>
              <a:rPr kumimoji="1" lang="en-US" altLang="zh-CN" dirty="0"/>
              <a:t>`</a:t>
            </a:r>
            <a:r>
              <a:rPr kumimoji="1" lang="en-US" altLang="zh-CN" dirty="0" err="1"/>
              <a:t>define,`include</a:t>
            </a:r>
            <a:r>
              <a:rPr kumimoji="1" lang="zh-CN" altLang="en-US" dirty="0"/>
              <a:t>，和</a:t>
            </a:r>
            <a:r>
              <a:rPr kumimoji="1" lang="en-US" altLang="zh-CN" dirty="0"/>
              <a:t>`</a:t>
            </a:r>
            <a:r>
              <a:rPr kumimoji="1" lang="en-US" altLang="zh-CN" dirty="0" err="1"/>
              <a:t>ifdef</a:t>
            </a:r>
            <a:r>
              <a:rPr kumimoji="1" lang="en-US" altLang="zh-CN" dirty="0"/>
              <a:t>,`else,`</a:t>
            </a:r>
            <a:r>
              <a:rPr kumimoji="1" lang="en-US" altLang="zh-CN" dirty="0" err="1"/>
              <a:t>endif</a:t>
            </a:r>
            <a:r>
              <a:rPr kumimoji="1" lang="zh-CN" altLang="en-US" dirty="0"/>
              <a:t>等</a:t>
            </a:r>
            <a:endParaRPr kumimoji="1" lang="en-US" altLang="zh-CN" dirty="0"/>
          </a:p>
          <a:p>
            <a:r>
              <a:rPr kumimoji="1" lang="zh-CN" altLang="en-US" dirty="0"/>
              <a:t>宏替换：</a:t>
            </a:r>
            <a:r>
              <a:rPr kumimoji="1" lang="en-US" altLang="zh-CN" dirty="0"/>
              <a:t>`define</a:t>
            </a:r>
          </a:p>
          <a:p>
            <a:r>
              <a:rPr kumimoji="1" lang="en-US" altLang="zh-CN" dirty="0"/>
              <a:t>`include</a:t>
            </a:r>
            <a:r>
              <a:rPr kumimoji="1" lang="zh-CN" altLang="en-US" dirty="0"/>
              <a:t> </a:t>
            </a:r>
            <a:r>
              <a:rPr kumimoji="1" lang="en-US" altLang="zh-CN" dirty="0"/>
              <a:t>1)</a:t>
            </a:r>
            <a:r>
              <a:rPr kumimoji="1" lang="zh-CN" altLang="en-US" dirty="0"/>
              <a:t>只能指定一个文件；</a:t>
            </a:r>
            <a:r>
              <a:rPr kumimoji="1" lang="en-US" altLang="zh-CN" dirty="0"/>
              <a:t>2</a:t>
            </a:r>
            <a:r>
              <a:rPr kumimoji="1" lang="zh-CN" altLang="en-US" dirty="0"/>
              <a:t>）可以出现在源文件任意位置；</a:t>
            </a:r>
            <a:r>
              <a:rPr kumimoji="1" lang="en-US" altLang="zh-CN" dirty="0"/>
              <a:t>3</a:t>
            </a:r>
            <a:r>
              <a:rPr kumimoji="1" lang="zh-CN" altLang="en-US" dirty="0"/>
              <a:t>）允许多重包含</a:t>
            </a:r>
          </a:p>
        </p:txBody>
      </p:sp>
    </p:spTree>
    <p:extLst>
      <p:ext uri="{BB962C8B-B14F-4D97-AF65-F5344CB8AC3E}">
        <p14:creationId xmlns:p14="http://schemas.microsoft.com/office/powerpoint/2010/main" val="20111046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任务和函数</a:t>
            </a:r>
          </a:p>
        </p:txBody>
      </p:sp>
      <p:sp>
        <p:nvSpPr>
          <p:cNvPr id="3" name="Content Placeholder 2"/>
          <p:cNvSpPr>
            <a:spLocks noGrp="1"/>
          </p:cNvSpPr>
          <p:nvPr>
            <p:ph idx="1"/>
          </p:nvPr>
        </p:nvSpPr>
        <p:spPr/>
        <p:txBody>
          <a:bodyPr>
            <a:normAutofit/>
          </a:bodyPr>
          <a:lstStyle/>
          <a:p>
            <a:r>
              <a:rPr kumimoji="1" lang="zh-CN" altLang="en-US" dirty="0"/>
              <a:t>任务（</a:t>
            </a:r>
            <a:r>
              <a:rPr kumimoji="1" lang="en-US" altLang="zh-CN" dirty="0"/>
              <a:t>task</a:t>
            </a:r>
            <a:r>
              <a:rPr kumimoji="1" lang="zh-CN" altLang="en-US" dirty="0"/>
              <a:t>）</a:t>
            </a:r>
            <a:endParaRPr kumimoji="1" lang="en-US" altLang="zh-CN" dirty="0"/>
          </a:p>
          <a:p>
            <a:r>
              <a:rPr kumimoji="1" lang="zh-CN" altLang="en-US" dirty="0"/>
              <a:t>任务定义格式：</a:t>
            </a:r>
            <a:endParaRPr kumimoji="1" lang="en-US" altLang="zh-CN" dirty="0"/>
          </a:p>
          <a:p>
            <a:r>
              <a:rPr kumimoji="1" lang="zh-CN" altLang="en-US" dirty="0"/>
              <a:t>    </a:t>
            </a:r>
            <a:r>
              <a:rPr kumimoji="1" lang="en-US" altLang="zh-CN" dirty="0"/>
              <a:t>task&lt;</a:t>
            </a:r>
            <a:r>
              <a:rPr kumimoji="1" lang="zh-CN" altLang="en-US" dirty="0"/>
              <a:t>任务名</a:t>
            </a:r>
            <a:r>
              <a:rPr kumimoji="1" lang="en-US" altLang="zh-CN" dirty="0"/>
              <a:t>&gt;;</a:t>
            </a:r>
            <a:r>
              <a:rPr kumimoji="1" lang="zh-CN" altLang="en-US" dirty="0"/>
              <a:t>     </a:t>
            </a:r>
            <a:r>
              <a:rPr kumimoji="1" lang="en-US" altLang="zh-CN" dirty="0"/>
              <a:t>//</a:t>
            </a:r>
            <a:r>
              <a:rPr kumimoji="1" lang="zh-CN" altLang="en-US" dirty="0"/>
              <a:t>注意没有端口列表</a:t>
            </a:r>
            <a:endParaRPr kumimoji="1" lang="en-US" altLang="zh-CN" dirty="0"/>
          </a:p>
          <a:p>
            <a:r>
              <a:rPr kumimoji="1" lang="zh-CN" altLang="en-US" dirty="0"/>
              <a:t>    端口及数据类型声明语句</a:t>
            </a:r>
            <a:endParaRPr kumimoji="1" lang="en-US" altLang="zh-CN" dirty="0"/>
          </a:p>
          <a:p>
            <a:r>
              <a:rPr kumimoji="1" lang="zh-CN" altLang="en-US" dirty="0"/>
              <a:t>    其它语句</a:t>
            </a:r>
            <a:endParaRPr kumimoji="1" lang="en-US" altLang="zh-CN" dirty="0"/>
          </a:p>
          <a:p>
            <a:r>
              <a:rPr kumimoji="1" lang="zh-CN" altLang="en-US" dirty="0"/>
              <a:t>    </a:t>
            </a:r>
            <a:r>
              <a:rPr kumimoji="1" lang="en-US" altLang="zh-CN" dirty="0" err="1"/>
              <a:t>endtask</a:t>
            </a:r>
            <a:endParaRPr kumimoji="1" lang="en-US" altLang="zh-CN" dirty="0"/>
          </a:p>
          <a:p>
            <a:r>
              <a:rPr kumimoji="1" lang="zh-CN" altLang="en-US" dirty="0"/>
              <a:t>任务调用的格式为：</a:t>
            </a:r>
            <a:endParaRPr kumimoji="1" lang="en-US" altLang="zh-CN" dirty="0"/>
          </a:p>
          <a:p>
            <a:r>
              <a:rPr kumimoji="1" lang="zh-CN" altLang="en-US" dirty="0"/>
              <a:t>    </a:t>
            </a:r>
            <a:r>
              <a:rPr kumimoji="1" lang="en-US" altLang="zh-CN" dirty="0"/>
              <a:t>&lt;</a:t>
            </a:r>
            <a:r>
              <a:rPr kumimoji="1" lang="zh-CN" altLang="en-US" dirty="0"/>
              <a:t>任务名</a:t>
            </a:r>
            <a:r>
              <a:rPr kumimoji="1" lang="en-US" altLang="zh-CN" dirty="0"/>
              <a:t>&gt;</a:t>
            </a:r>
            <a:r>
              <a:rPr kumimoji="1" lang="zh-CN" altLang="en-US" dirty="0"/>
              <a:t>（端口</a:t>
            </a:r>
            <a:r>
              <a:rPr kumimoji="1" lang="en-US" altLang="zh-CN" dirty="0"/>
              <a:t>1</a:t>
            </a:r>
            <a:r>
              <a:rPr kumimoji="1" lang="zh-CN" altLang="en-US" dirty="0"/>
              <a:t>，端口</a:t>
            </a:r>
            <a:r>
              <a:rPr kumimoji="1" lang="en-US" altLang="zh-CN" dirty="0"/>
              <a:t>2</a:t>
            </a:r>
            <a:r>
              <a:rPr kumimoji="1" lang="zh-CN" altLang="en-US" dirty="0"/>
              <a:t>，端口</a:t>
            </a:r>
            <a:r>
              <a:rPr kumimoji="1" lang="en-US" altLang="zh-CN" dirty="0"/>
              <a:t>3</a:t>
            </a:r>
            <a:r>
              <a:rPr kumimoji="1" lang="mr-IN" altLang="zh-CN" dirty="0"/>
              <a:t>………</a:t>
            </a:r>
            <a:r>
              <a:rPr kumimoji="1" lang="zh-CN" altLang="en-US" dirty="0"/>
              <a:t>）</a:t>
            </a:r>
            <a:endParaRPr kumimoji="1" lang="en-US" altLang="zh-CN" dirty="0"/>
          </a:p>
          <a:p>
            <a:r>
              <a:rPr kumimoji="1" lang="zh-CN" altLang="en-US" dirty="0"/>
              <a:t>需要注意的是：任务调用时和定义时的端口变量应该是一一对应的</a:t>
            </a:r>
          </a:p>
        </p:txBody>
      </p:sp>
    </p:spTree>
    <p:extLst>
      <p:ext uri="{BB962C8B-B14F-4D97-AF65-F5344CB8AC3E}">
        <p14:creationId xmlns:p14="http://schemas.microsoft.com/office/powerpoint/2010/main" val="12274576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使用任务时需要注意</a:t>
            </a:r>
          </a:p>
        </p:txBody>
      </p:sp>
      <p:sp>
        <p:nvSpPr>
          <p:cNvPr id="3" name="Content Placeholder 2"/>
          <p:cNvSpPr>
            <a:spLocks noGrp="1"/>
          </p:cNvSpPr>
          <p:nvPr>
            <p:ph idx="1"/>
          </p:nvPr>
        </p:nvSpPr>
        <p:spPr/>
        <p:txBody>
          <a:bodyPr/>
          <a:lstStyle/>
          <a:p>
            <a:r>
              <a:rPr kumimoji="1" lang="zh-CN" altLang="en-US" dirty="0"/>
              <a:t>任务的定义与调用必须在一个</a:t>
            </a:r>
            <a:r>
              <a:rPr kumimoji="1" lang="en-US" altLang="zh-CN" dirty="0"/>
              <a:t>module</a:t>
            </a:r>
            <a:r>
              <a:rPr kumimoji="1" lang="zh-CN" altLang="en-US" dirty="0"/>
              <a:t>模块内。</a:t>
            </a:r>
            <a:endParaRPr kumimoji="1" lang="en-US" altLang="zh-CN" dirty="0"/>
          </a:p>
          <a:p>
            <a:r>
              <a:rPr kumimoji="1" lang="zh-CN" altLang="en-US" dirty="0"/>
              <a:t>定义任务时，没有端口名列表，但需要紧接着进行输入输出端口和数据类型的说明</a:t>
            </a:r>
            <a:endParaRPr kumimoji="1" lang="en-US" altLang="zh-CN" dirty="0"/>
          </a:p>
          <a:p>
            <a:r>
              <a:rPr kumimoji="1" lang="zh-CN" altLang="en-US" dirty="0"/>
              <a:t>当任务被调用时，任务被激活。任务的调用和模块调用一样通过任务名调用实现，调用时，需要列出端口名列表，端口名的排序和类型必须与任务定义中的相一致。</a:t>
            </a:r>
            <a:endParaRPr kumimoji="1" lang="en-US" altLang="zh-CN" dirty="0"/>
          </a:p>
          <a:p>
            <a:r>
              <a:rPr kumimoji="1" lang="zh-CN" altLang="en-US" dirty="0"/>
              <a:t>一个任务可以调用别的任务和函数，可以调用的任务和函数个数不限</a:t>
            </a:r>
          </a:p>
        </p:txBody>
      </p:sp>
    </p:spTree>
    <p:extLst>
      <p:ext uri="{BB962C8B-B14F-4D97-AF65-F5344CB8AC3E}">
        <p14:creationId xmlns:p14="http://schemas.microsoft.com/office/powerpoint/2010/main" val="149230406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函数</a:t>
            </a:r>
            <a:endParaRPr lang="en-US" dirty="0"/>
          </a:p>
        </p:txBody>
      </p:sp>
      <p:sp>
        <p:nvSpPr>
          <p:cNvPr id="3" name="Content Placeholder 2"/>
          <p:cNvSpPr>
            <a:spLocks noGrp="1"/>
          </p:cNvSpPr>
          <p:nvPr>
            <p:ph idx="1"/>
          </p:nvPr>
        </p:nvSpPr>
        <p:spPr/>
        <p:txBody>
          <a:bodyPr>
            <a:normAutofit/>
          </a:bodyPr>
          <a:lstStyle/>
          <a:p>
            <a:r>
              <a:rPr lang="zh-CN" altLang="en-US" dirty="0"/>
              <a:t>函数的目的是返回一个值，以用于表达式计算</a:t>
            </a:r>
            <a:endParaRPr lang="en-US" altLang="zh-CN" dirty="0"/>
          </a:p>
          <a:p>
            <a:r>
              <a:rPr lang="zh-CN" altLang="en-US" dirty="0"/>
              <a:t>函数的定义格式：</a:t>
            </a:r>
            <a:endParaRPr lang="en-US" altLang="zh-CN" dirty="0"/>
          </a:p>
          <a:p>
            <a:r>
              <a:rPr lang="zh-CN" altLang="en-US" dirty="0"/>
              <a:t>    </a:t>
            </a:r>
            <a:r>
              <a:rPr lang="en-US" altLang="zh-CN" dirty="0"/>
              <a:t>function</a:t>
            </a:r>
            <a:r>
              <a:rPr lang="zh-CN" altLang="en-US" dirty="0"/>
              <a:t> </a:t>
            </a:r>
            <a:r>
              <a:rPr lang="en-US" altLang="zh-CN" dirty="0"/>
              <a:t>&lt;</a:t>
            </a:r>
            <a:r>
              <a:rPr lang="zh-CN" altLang="en-US" dirty="0"/>
              <a:t>返回值位宽或者类型说明</a:t>
            </a:r>
            <a:r>
              <a:rPr lang="en-US" altLang="zh-CN" dirty="0"/>
              <a:t>&gt;</a:t>
            </a:r>
            <a:r>
              <a:rPr lang="zh-CN" altLang="en-US" dirty="0"/>
              <a:t> 函数名；</a:t>
            </a:r>
            <a:endParaRPr lang="en-US" altLang="zh-CN" dirty="0"/>
          </a:p>
          <a:p>
            <a:r>
              <a:rPr lang="zh-CN" altLang="en-US" dirty="0"/>
              <a:t>    端口说明</a:t>
            </a:r>
            <a:endParaRPr lang="en-US" altLang="zh-CN" dirty="0"/>
          </a:p>
          <a:p>
            <a:r>
              <a:rPr lang="zh-CN" altLang="en-US" dirty="0"/>
              <a:t>    局部变量定义</a:t>
            </a:r>
            <a:endParaRPr lang="en-US" altLang="zh-CN" dirty="0"/>
          </a:p>
          <a:p>
            <a:r>
              <a:rPr lang="zh-CN" altLang="en-US" dirty="0"/>
              <a:t>    其它语句</a:t>
            </a:r>
            <a:endParaRPr lang="en-US" altLang="zh-CN" dirty="0"/>
          </a:p>
          <a:p>
            <a:r>
              <a:rPr lang="zh-CN" altLang="en-US" dirty="0"/>
              <a:t>    </a:t>
            </a:r>
            <a:r>
              <a:rPr lang="en-US" altLang="zh-CN" dirty="0" err="1"/>
              <a:t>endfunction</a:t>
            </a:r>
            <a:endParaRPr lang="en-US" altLang="zh-CN" dirty="0"/>
          </a:p>
          <a:p>
            <a:r>
              <a:rPr lang="en-US" altLang="zh-CN" dirty="0"/>
              <a:t>&lt;</a:t>
            </a:r>
            <a:r>
              <a:rPr lang="zh-CN" altLang="en-US" dirty="0"/>
              <a:t>返回值位宽或者类型说明</a:t>
            </a:r>
            <a:r>
              <a:rPr lang="en-US" altLang="zh-CN" dirty="0"/>
              <a:t>&gt;</a:t>
            </a:r>
            <a:r>
              <a:rPr lang="zh-CN" altLang="en-US" dirty="0"/>
              <a:t>是一个可选项，如果缺省，则返回值为</a:t>
            </a:r>
            <a:r>
              <a:rPr lang="en-US" altLang="zh-CN" dirty="0"/>
              <a:t>1</a:t>
            </a:r>
            <a:r>
              <a:rPr lang="zh-CN" altLang="en-US" dirty="0"/>
              <a:t>位寄存器类型的数据</a:t>
            </a:r>
            <a:endParaRPr lang="en-US" altLang="zh-CN" dirty="0"/>
          </a:p>
        </p:txBody>
      </p:sp>
    </p:spTree>
    <p:extLst>
      <p:ext uri="{BB962C8B-B14F-4D97-AF65-F5344CB8AC3E}">
        <p14:creationId xmlns:p14="http://schemas.microsoft.com/office/powerpoint/2010/main" val="23086094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函数举例</a:t>
            </a:r>
            <a:r>
              <a:rPr lang="en-US" altLang="zh-CN" dirty="0"/>
              <a:t>p021.v</a:t>
            </a:r>
            <a:endParaRPr lang="en-US" dirty="0"/>
          </a:p>
        </p:txBody>
      </p:sp>
      <p:sp>
        <p:nvSpPr>
          <p:cNvPr id="3" name="Content Placeholder 2"/>
          <p:cNvSpPr>
            <a:spLocks noGrp="1"/>
          </p:cNvSpPr>
          <p:nvPr>
            <p:ph idx="1"/>
          </p:nvPr>
        </p:nvSpPr>
        <p:spPr/>
        <p:txBody>
          <a:bodyPr>
            <a:normAutofit fontScale="92500"/>
          </a:bodyPr>
          <a:lstStyle/>
          <a:p>
            <a:r>
              <a:rPr lang="en-US" dirty="0"/>
              <a:t>function[7:0] get0;</a:t>
            </a:r>
          </a:p>
          <a:p>
            <a:r>
              <a:rPr lang="en-US" dirty="0"/>
              <a:t>input[7:0] x; </a:t>
            </a:r>
            <a:r>
              <a:rPr lang="en-US" dirty="0" err="1"/>
              <a:t>reg</a:t>
            </a:r>
            <a:r>
              <a:rPr lang="en-US" dirty="0"/>
              <a:t>[7:0] count;</a:t>
            </a:r>
          </a:p>
          <a:p>
            <a:r>
              <a:rPr lang="en-US" dirty="0"/>
              <a:t>integer </a:t>
            </a:r>
            <a:r>
              <a:rPr lang="en-US" dirty="0" err="1"/>
              <a:t>i</a:t>
            </a:r>
            <a:r>
              <a:rPr lang="en-US" dirty="0"/>
              <a:t>;</a:t>
            </a:r>
          </a:p>
          <a:p>
            <a:r>
              <a:rPr lang="en-US" dirty="0"/>
              <a:t>begin count=0;</a:t>
            </a:r>
          </a:p>
          <a:p>
            <a:r>
              <a:rPr lang="en-US" dirty="0"/>
              <a:t>for (</a:t>
            </a:r>
            <a:r>
              <a:rPr lang="en-US" dirty="0" err="1"/>
              <a:t>i</a:t>
            </a:r>
            <a:r>
              <a:rPr lang="en-US" dirty="0"/>
              <a:t>=0;i&lt;=7;i=i+1)</a:t>
            </a:r>
          </a:p>
          <a:p>
            <a:r>
              <a:rPr lang="en-US" dirty="0"/>
              <a:t>if(x[</a:t>
            </a:r>
            <a:r>
              <a:rPr lang="en-US" dirty="0" err="1"/>
              <a:t>i</a:t>
            </a:r>
            <a:r>
              <a:rPr lang="en-US" dirty="0"/>
              <a:t>]=1'b0) count=count+1;</a:t>
            </a:r>
          </a:p>
          <a:p>
            <a:r>
              <a:rPr lang="en-US" dirty="0"/>
              <a:t>get0=count;</a:t>
            </a:r>
          </a:p>
          <a:p>
            <a:r>
              <a:rPr lang="en-US" dirty="0"/>
              <a:t>end</a:t>
            </a:r>
          </a:p>
          <a:p>
            <a:r>
              <a:rPr lang="en-US" dirty="0" err="1"/>
              <a:t>endfunction</a:t>
            </a:r>
            <a:endParaRPr lang="en-US" dirty="0"/>
          </a:p>
          <a:p>
            <a:r>
              <a:rPr lang="en-US" dirty="0"/>
              <a:t>上面的get0函数循环核对输入数据x的每一位，计算出x</a:t>
            </a:r>
          </a:p>
          <a:p>
            <a:r>
              <a:rPr lang="en-US" dirty="0"/>
              <a:t>中0的个数，并返回一个适当的值。</a:t>
            </a:r>
          </a:p>
          <a:p>
            <a:endParaRPr lang="en-US" dirty="0"/>
          </a:p>
        </p:txBody>
      </p:sp>
    </p:spTree>
    <p:extLst>
      <p:ext uri="{BB962C8B-B14F-4D97-AF65-F5344CB8AC3E}">
        <p14:creationId xmlns:p14="http://schemas.microsoft.com/office/powerpoint/2010/main" val="213601280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使用函数时需要注意</a:t>
            </a:r>
          </a:p>
        </p:txBody>
      </p:sp>
      <p:sp>
        <p:nvSpPr>
          <p:cNvPr id="3" name="Content Placeholder 2"/>
          <p:cNvSpPr>
            <a:spLocks noGrp="1"/>
          </p:cNvSpPr>
          <p:nvPr>
            <p:ph idx="1"/>
          </p:nvPr>
        </p:nvSpPr>
        <p:spPr/>
        <p:txBody>
          <a:bodyPr>
            <a:normAutofit/>
          </a:bodyPr>
          <a:lstStyle/>
          <a:p>
            <a:r>
              <a:rPr kumimoji="1" lang="zh-CN" altLang="en-US" dirty="0"/>
              <a:t>函数的定义与调用必须在一个</a:t>
            </a:r>
            <a:r>
              <a:rPr kumimoji="1" lang="en-US" altLang="zh-CN" dirty="0"/>
              <a:t>module</a:t>
            </a:r>
            <a:r>
              <a:rPr kumimoji="1" lang="zh-CN" altLang="en-US" dirty="0"/>
              <a:t>模块内</a:t>
            </a:r>
            <a:endParaRPr kumimoji="1" lang="en-US" altLang="zh-CN" dirty="0"/>
          </a:p>
          <a:p>
            <a:r>
              <a:rPr kumimoji="1" lang="zh-CN" altLang="en-US" dirty="0"/>
              <a:t>函数只允许有输入变量且必须至少有一个输入变量，输出变量有函数名本身承担，在定义函数时，需对函数名说明其类型和位宽。</a:t>
            </a:r>
            <a:endParaRPr kumimoji="1" lang="en-US" altLang="zh-CN" dirty="0"/>
          </a:p>
          <a:p>
            <a:r>
              <a:rPr kumimoji="1" lang="zh-CN" altLang="en-US" dirty="0"/>
              <a:t>定义函数时，没有端口名列表，但是调用函数时，需列出端口名列表，端口名的排序和类型必须与定义时的相一致。这一点与任务相同。</a:t>
            </a:r>
            <a:endParaRPr kumimoji="1" lang="en-US" altLang="zh-CN" dirty="0"/>
          </a:p>
          <a:p>
            <a:r>
              <a:rPr kumimoji="1" lang="zh-CN" altLang="en-US" dirty="0"/>
              <a:t>函数可以出现在持续赋值</a:t>
            </a:r>
            <a:r>
              <a:rPr kumimoji="1" lang="en-US" altLang="zh-CN" dirty="0"/>
              <a:t>assign</a:t>
            </a:r>
            <a:r>
              <a:rPr kumimoji="1" lang="zh-CN" altLang="en-US" dirty="0"/>
              <a:t>的右端表达式中。</a:t>
            </a:r>
            <a:endParaRPr kumimoji="1" lang="en-US" altLang="zh-CN" dirty="0"/>
          </a:p>
          <a:p>
            <a:r>
              <a:rPr kumimoji="1" lang="zh-CN" altLang="en-US" dirty="0"/>
              <a:t>函数不能调用任务，但是任务可以调用别的任务和函数，且调用任务和函数的个数不受限制</a:t>
            </a:r>
          </a:p>
        </p:txBody>
      </p:sp>
    </p:spTree>
    <p:extLst>
      <p:ext uri="{BB962C8B-B14F-4D97-AF65-F5344CB8AC3E}">
        <p14:creationId xmlns:p14="http://schemas.microsoft.com/office/powerpoint/2010/main" val="543242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Verilog</a:t>
            </a:r>
            <a:r>
              <a:rPr kumimoji="1" lang="zh-CN" altLang="en-US" dirty="0"/>
              <a:t>模块的结构</a:t>
            </a:r>
          </a:p>
        </p:txBody>
      </p:sp>
      <p:sp>
        <p:nvSpPr>
          <p:cNvPr id="3" name="Content Placeholder 2"/>
          <p:cNvSpPr>
            <a:spLocks noGrp="1"/>
          </p:cNvSpPr>
          <p:nvPr>
            <p:ph idx="1"/>
          </p:nvPr>
        </p:nvSpPr>
        <p:spPr/>
        <p:txBody>
          <a:bodyPr/>
          <a:lstStyle/>
          <a:p>
            <a:r>
              <a:rPr kumimoji="1" lang="zh-CN" altLang="en-US" dirty="0"/>
              <a:t>模块定义</a:t>
            </a:r>
            <a:endParaRPr kumimoji="1" lang="en-US" altLang="zh-CN" dirty="0"/>
          </a:p>
          <a:p>
            <a:r>
              <a:rPr kumimoji="1" lang="zh-CN" altLang="en-US" dirty="0"/>
              <a:t>输入输出定义</a:t>
            </a:r>
            <a:endParaRPr kumimoji="1" lang="en-US" altLang="zh-CN" dirty="0"/>
          </a:p>
          <a:p>
            <a:r>
              <a:rPr kumimoji="1" lang="zh-CN" altLang="en-US" dirty="0"/>
              <a:t>类型定义</a:t>
            </a:r>
            <a:endParaRPr kumimoji="1" lang="en-US" altLang="zh-CN" dirty="0"/>
          </a:p>
          <a:p>
            <a:r>
              <a:rPr kumimoji="1" lang="zh-CN" altLang="en-US" dirty="0"/>
              <a:t>书写自由</a:t>
            </a:r>
            <a:endParaRPr kumimoji="1" lang="en-US" altLang="zh-CN" dirty="0"/>
          </a:p>
          <a:p>
            <a:r>
              <a:rPr kumimoji="1" lang="zh-CN" altLang="en-US" dirty="0"/>
              <a:t>末尾分号</a:t>
            </a:r>
            <a:endParaRPr kumimoji="1" lang="en-US" altLang="zh-CN" dirty="0"/>
          </a:p>
          <a:p>
            <a:r>
              <a:rPr kumimoji="1" lang="zh-CN" altLang="en-US" dirty="0"/>
              <a:t>注释：同</a:t>
            </a:r>
            <a:r>
              <a:rPr kumimoji="1" lang="en-US" altLang="zh-CN" dirty="0" err="1"/>
              <a:t>c++</a:t>
            </a:r>
            <a:r>
              <a:rPr kumimoji="1" lang="zh-CN" altLang="en-US" dirty="0"/>
              <a:t>  </a:t>
            </a:r>
            <a:r>
              <a:rPr kumimoji="1" lang="en-US" altLang="zh-CN" dirty="0"/>
              <a:t>/</a:t>
            </a:r>
            <a:r>
              <a:rPr kumimoji="1" lang="zh-CN" altLang="en-US" dirty="0"/>
              <a:t>* *</a:t>
            </a:r>
            <a:r>
              <a:rPr kumimoji="1" lang="en-US" altLang="zh-CN" dirty="0"/>
              <a:t>/,</a:t>
            </a:r>
            <a:r>
              <a:rPr kumimoji="1" lang="zh-CN" altLang="en-US" dirty="0"/>
              <a:t> </a:t>
            </a:r>
            <a:r>
              <a:rPr kumimoji="1" lang="en-US" altLang="zh-CN" dirty="0"/>
              <a:t>//</a:t>
            </a:r>
          </a:p>
        </p:txBody>
      </p:sp>
    </p:spTree>
    <p:extLst>
      <p:ext uri="{BB962C8B-B14F-4D97-AF65-F5344CB8AC3E}">
        <p14:creationId xmlns:p14="http://schemas.microsoft.com/office/powerpoint/2010/main" val="85301716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任务与函数的比较</a:t>
            </a:r>
            <a:endParaRPr lang="en-US" dirty="0"/>
          </a:p>
        </p:txBody>
      </p:sp>
      <p:graphicFrame>
        <p:nvGraphicFramePr>
          <p:cNvPr id="4" name="Content Placeholder 3"/>
          <p:cNvGraphicFramePr>
            <a:graphicFrameLocks noGrp="1"/>
          </p:cNvGraphicFramePr>
          <p:nvPr>
            <p:ph idx="1"/>
            <p:extLst/>
          </p:nvPr>
        </p:nvGraphicFramePr>
        <p:xfrm>
          <a:off x="200947" y="1383173"/>
          <a:ext cx="8589093" cy="5393395"/>
        </p:xfrm>
        <a:graphic>
          <a:graphicData uri="http://schemas.openxmlformats.org/drawingml/2006/table">
            <a:tbl>
              <a:tblPr firstRow="1" bandRow="1">
                <a:tableStyleId>{0E3FDE45-AF77-4B5C-9715-49D594BDF05E}</a:tableStyleId>
              </a:tblPr>
              <a:tblGrid>
                <a:gridCol w="2863031">
                  <a:extLst>
                    <a:ext uri="{9D8B030D-6E8A-4147-A177-3AD203B41FA5}">
                      <a16:colId xmlns:a16="http://schemas.microsoft.com/office/drawing/2014/main" val="20000"/>
                    </a:ext>
                  </a:extLst>
                </a:gridCol>
                <a:gridCol w="2863031">
                  <a:extLst>
                    <a:ext uri="{9D8B030D-6E8A-4147-A177-3AD203B41FA5}">
                      <a16:colId xmlns:a16="http://schemas.microsoft.com/office/drawing/2014/main" val="20001"/>
                    </a:ext>
                  </a:extLst>
                </a:gridCol>
                <a:gridCol w="2863031">
                  <a:extLst>
                    <a:ext uri="{9D8B030D-6E8A-4147-A177-3AD203B41FA5}">
                      <a16:colId xmlns:a16="http://schemas.microsoft.com/office/drawing/2014/main" val="20002"/>
                    </a:ext>
                  </a:extLst>
                </a:gridCol>
              </a:tblGrid>
              <a:tr h="467579">
                <a:tc>
                  <a:txBody>
                    <a:bodyPr/>
                    <a:lstStyle/>
                    <a:p>
                      <a:pPr algn="ctr"/>
                      <a:endParaRPr lang="en-US" sz="20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2000" kern="1200" dirty="0">
                          <a:effectLst/>
                        </a:rPr>
                        <a:t>任务（</a:t>
                      </a:r>
                      <a:r>
                        <a:rPr lang="en-US" altLang="zh-CN" sz="2000" kern="1200" dirty="0">
                          <a:effectLst/>
                        </a:rPr>
                        <a:t>task</a:t>
                      </a:r>
                      <a:r>
                        <a:rPr lang="zh-CN" altLang="en-US" sz="2000" kern="1200" dirty="0">
                          <a:effectLst/>
                        </a:rPr>
                        <a:t>）</a:t>
                      </a:r>
                      <a:endParaRPr lang="zh-CN" altLang="en-US" sz="2000" b="1" kern="1200" dirty="0">
                        <a:solidFill>
                          <a:schemeClr val="lt1"/>
                        </a:solidFill>
                        <a:effectLst/>
                        <a:latin typeface="+mn-lt"/>
                        <a:ea typeface="+mn-ea"/>
                        <a:cs typeface="+mn-cs"/>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err="1">
                          <a:effectLst/>
                        </a:rPr>
                        <a:t>函数（function</a:t>
                      </a:r>
                      <a:r>
                        <a:rPr lang="en-US" sz="2000" kern="1200" dirty="0">
                          <a:effectLst/>
                        </a:rPr>
                        <a:t>）</a:t>
                      </a:r>
                      <a:endParaRPr lang="en-US" sz="2000" b="1" kern="1200" dirty="0">
                        <a:solidFill>
                          <a:schemeClr val="lt1"/>
                        </a:solidFill>
                        <a:effectLst/>
                        <a:latin typeface="+mn-lt"/>
                        <a:ea typeface="+mn-ea"/>
                        <a:cs typeface="+mn-cs"/>
                      </a:endParaRPr>
                    </a:p>
                  </a:txBody>
                  <a:tcPr anchor="ctr"/>
                </a:tc>
                <a:extLst>
                  <a:ext uri="{0D108BD9-81ED-4DB2-BD59-A6C34878D82A}">
                    <a16:rowId xmlns:a16="http://schemas.microsoft.com/office/drawing/2014/main" val="10000"/>
                  </a:ext>
                </a:extLst>
              </a:tr>
              <a:tr h="80705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2000" kern="1200" dirty="0">
                          <a:effectLst/>
                        </a:rPr>
                        <a:t>输入与输出</a:t>
                      </a:r>
                      <a:endParaRPr lang="zh-CN" altLang="en-US" sz="2000" kern="1200" dirty="0">
                        <a:solidFill>
                          <a:schemeClr val="dk1"/>
                        </a:solidFill>
                        <a:effectLst/>
                        <a:latin typeface="+mn-lt"/>
                        <a:ea typeface="+mn-ea"/>
                        <a:cs typeface="+mn-cs"/>
                      </a:endParaRPr>
                    </a:p>
                  </a:txBody>
                  <a:tcPr anchor="ctr"/>
                </a:tc>
                <a:tc>
                  <a:txBody>
                    <a:bodyPr/>
                    <a:lstStyle/>
                    <a:p>
                      <a:pPr algn="ctr"/>
                      <a:r>
                        <a:rPr lang="zh-CN" altLang="en-US" sz="2000" kern="1200" dirty="0">
                          <a:effectLst/>
                        </a:rPr>
                        <a:t>可有任意个各种类型的参数</a:t>
                      </a:r>
                      <a:endParaRPr lang="zh-CN" altLang="en-US" sz="2000" kern="1200" dirty="0">
                        <a:solidFill>
                          <a:schemeClr val="dk1"/>
                        </a:solidFill>
                        <a:effectLst/>
                        <a:latin typeface="+mn-lt"/>
                        <a:ea typeface="+mn-ea"/>
                        <a:cs typeface="+mn-cs"/>
                      </a:endParaRPr>
                    </a:p>
                  </a:txBody>
                  <a:tcPr anchor="ctr"/>
                </a:tc>
                <a:tc>
                  <a:txBody>
                    <a:bodyPr/>
                    <a:lstStyle/>
                    <a:p>
                      <a:pPr algn="ctr"/>
                      <a:r>
                        <a:rPr lang="zh-CN" altLang="en-US" sz="2000" dirty="0"/>
                        <a:t>至少有一个输入，不能将</a:t>
                      </a:r>
                      <a:r>
                        <a:rPr lang="en-US" altLang="zh-CN" sz="2000" dirty="0" err="1"/>
                        <a:t>inout</a:t>
                      </a:r>
                      <a:r>
                        <a:rPr lang="zh-CN" altLang="en-US" sz="2000" dirty="0"/>
                        <a:t>类型作为输出</a:t>
                      </a:r>
                      <a:endParaRPr lang="en-US" sz="2000" dirty="0"/>
                    </a:p>
                  </a:txBody>
                  <a:tcPr anchor="ctr"/>
                </a:tc>
                <a:extLst>
                  <a:ext uri="{0D108BD9-81ED-4DB2-BD59-A6C34878D82A}">
                    <a16:rowId xmlns:a16="http://schemas.microsoft.com/office/drawing/2014/main" val="10001"/>
                  </a:ext>
                </a:extLst>
              </a:tr>
              <a:tr h="149881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2000" kern="1200" dirty="0">
                          <a:effectLst/>
                        </a:rPr>
                        <a:t>调用</a:t>
                      </a:r>
                      <a:endParaRPr lang="zh-CN" altLang="en-US" sz="2000" kern="1200" dirty="0">
                        <a:solidFill>
                          <a:schemeClr val="dk1"/>
                        </a:solidFill>
                        <a:effectLst/>
                        <a:latin typeface="+mn-lt"/>
                        <a:ea typeface="+mn-ea"/>
                        <a:cs typeface="+mn-cs"/>
                      </a:endParaRPr>
                    </a:p>
                  </a:txBody>
                  <a:tcPr anchor="ctr"/>
                </a:tc>
                <a:tc>
                  <a:txBody>
                    <a:bodyPr/>
                    <a:lstStyle/>
                    <a:p>
                      <a:pPr algn="ctr"/>
                      <a:r>
                        <a:rPr lang="zh-CN" altLang="en-US" sz="2000" dirty="0"/>
                        <a:t>任务只可在过程语句中调用，不能在连续赋值语句</a:t>
                      </a:r>
                      <a:r>
                        <a:rPr lang="en-US" altLang="zh-CN" sz="2000" dirty="0"/>
                        <a:t>assign</a:t>
                      </a:r>
                      <a:r>
                        <a:rPr lang="zh-CN" altLang="en-US" sz="2000" dirty="0"/>
                        <a:t>中调用</a:t>
                      </a:r>
                      <a:endParaRPr lang="en-US" sz="2000" dirty="0"/>
                    </a:p>
                  </a:txBody>
                  <a:tcPr anchor="ctr"/>
                </a:tc>
                <a:tc>
                  <a:txBody>
                    <a:bodyPr/>
                    <a:lstStyle/>
                    <a:p>
                      <a:pPr algn="ctr"/>
                      <a:r>
                        <a:rPr lang="zh-CN" altLang="en-US" sz="2000" dirty="0"/>
                        <a:t>函数可作为表达式中的一个操作数来调用，在过程赋值和连续赋值语句中均可以调用</a:t>
                      </a:r>
                      <a:endParaRPr lang="en-US" sz="2000" dirty="0"/>
                    </a:p>
                  </a:txBody>
                  <a:tcPr anchor="ctr"/>
                </a:tc>
                <a:extLst>
                  <a:ext uri="{0D108BD9-81ED-4DB2-BD59-A6C34878D82A}">
                    <a16:rowId xmlns:a16="http://schemas.microsoft.com/office/drawing/2014/main" val="10002"/>
                  </a:ext>
                </a:extLst>
              </a:tr>
              <a:tr h="807054">
                <a:tc>
                  <a:txBody>
                    <a:bodyPr/>
                    <a:lstStyle/>
                    <a:p>
                      <a:pPr algn="ctr"/>
                      <a:r>
                        <a:rPr lang="en-US" sz="2000" kern="1200" dirty="0">
                          <a:effectLst/>
                        </a:rPr>
                        <a:t>定时事件控制（#，@和</a:t>
                      </a:r>
                    </a:p>
                    <a:p>
                      <a:pPr algn="ctr"/>
                      <a:r>
                        <a:rPr lang="en-US" sz="2000" kern="1200" dirty="0">
                          <a:effectLst/>
                        </a:rPr>
                        <a:t>wait）</a:t>
                      </a:r>
                      <a:endParaRPr lang="en-US" sz="2000" kern="1200" dirty="0">
                        <a:solidFill>
                          <a:schemeClr val="dk1"/>
                        </a:solidFill>
                        <a:effectLst/>
                        <a:latin typeface="+mn-lt"/>
                        <a:ea typeface="+mn-ea"/>
                        <a:cs typeface="+mn-cs"/>
                      </a:endParaRPr>
                    </a:p>
                  </a:txBody>
                  <a:tcPr anchor="ctr"/>
                </a:tc>
                <a:tc>
                  <a:txBody>
                    <a:bodyPr/>
                    <a:lstStyle/>
                    <a:p>
                      <a:pPr algn="ctr"/>
                      <a:r>
                        <a:rPr lang="zh-CN" altLang="en-US" sz="2000" dirty="0"/>
                        <a:t>任务可以包含定时和事件控制语句</a:t>
                      </a:r>
                      <a:endParaRPr lang="en-US" sz="2000" dirty="0"/>
                    </a:p>
                  </a:txBody>
                  <a:tcPr anchor="ctr"/>
                </a:tc>
                <a:tc>
                  <a:txBody>
                    <a:bodyPr/>
                    <a:lstStyle/>
                    <a:p>
                      <a:pPr algn="ctr"/>
                      <a:r>
                        <a:rPr lang="zh-CN" altLang="en-US" sz="2000" dirty="0"/>
                        <a:t>函数不能包含这些语句</a:t>
                      </a:r>
                      <a:endParaRPr lang="en-US" sz="2000" dirty="0"/>
                    </a:p>
                  </a:txBody>
                  <a:tcPr anchor="ctr"/>
                </a:tc>
                <a:extLst>
                  <a:ext uri="{0D108BD9-81ED-4DB2-BD59-A6C34878D82A}">
                    <a16:rowId xmlns:a16="http://schemas.microsoft.com/office/drawing/2014/main" val="10003"/>
                  </a:ext>
                </a:extLst>
              </a:tr>
              <a:tr h="80705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2000" kern="1200" dirty="0">
                          <a:effectLst/>
                        </a:rPr>
                        <a:t>调用其他任务和函数</a:t>
                      </a:r>
                      <a:endParaRPr lang="zh-CN" altLang="en-US" sz="2000" kern="1200" dirty="0">
                        <a:solidFill>
                          <a:schemeClr val="dk1"/>
                        </a:solidFill>
                        <a:effectLst/>
                        <a:latin typeface="+mn-lt"/>
                        <a:ea typeface="+mn-ea"/>
                        <a:cs typeface="+mn-cs"/>
                      </a:endParaRPr>
                    </a:p>
                  </a:txBody>
                  <a:tcPr anchor="ctr"/>
                </a:tc>
                <a:tc>
                  <a:txBody>
                    <a:bodyPr/>
                    <a:lstStyle/>
                    <a:p>
                      <a:pPr algn="ctr"/>
                      <a:r>
                        <a:rPr lang="zh-CN" altLang="en-US" sz="2000" dirty="0"/>
                        <a:t>任务可以调用其它任务和函数</a:t>
                      </a:r>
                      <a:endParaRPr lang="en-US" sz="2000" dirty="0"/>
                    </a:p>
                  </a:txBody>
                  <a:tcPr anchor="ctr"/>
                </a:tc>
                <a:tc>
                  <a:txBody>
                    <a:bodyPr/>
                    <a:lstStyle/>
                    <a:p>
                      <a:pPr algn="ctr"/>
                      <a:r>
                        <a:rPr lang="zh-CN" altLang="en-US" sz="2000" dirty="0"/>
                        <a:t>函数可调用其它函数，单不可以调用其它任务</a:t>
                      </a:r>
                      <a:endParaRPr lang="en-US" sz="2000" dirty="0"/>
                    </a:p>
                  </a:txBody>
                  <a:tcPr anchor="ctr"/>
                </a:tc>
                <a:extLst>
                  <a:ext uri="{0D108BD9-81ED-4DB2-BD59-A6C34878D82A}">
                    <a16:rowId xmlns:a16="http://schemas.microsoft.com/office/drawing/2014/main" val="10004"/>
                  </a:ext>
                </a:extLst>
              </a:tr>
              <a:tr h="807054">
                <a:tc>
                  <a:txBody>
                    <a:bodyPr/>
                    <a:lstStyle/>
                    <a:p>
                      <a:pPr algn="ctr"/>
                      <a:r>
                        <a:rPr lang="zh-CN" altLang="en-US" sz="2000" dirty="0"/>
                        <a:t>返回值</a:t>
                      </a:r>
                      <a:endParaRPr lang="en-US" sz="2000" dirty="0"/>
                    </a:p>
                  </a:txBody>
                  <a:tcPr anchor="ctr"/>
                </a:tc>
                <a:tc>
                  <a:txBody>
                    <a:bodyPr/>
                    <a:lstStyle/>
                    <a:p>
                      <a:pPr algn="ctr"/>
                      <a:r>
                        <a:rPr lang="zh-CN" altLang="en-US" sz="2000" dirty="0"/>
                        <a:t>任务不向表达式返回值</a:t>
                      </a:r>
                      <a:endParaRPr lang="en-US" sz="2000" dirty="0"/>
                    </a:p>
                  </a:txBody>
                  <a:tcPr anchor="ctr"/>
                </a:tc>
                <a:tc>
                  <a:txBody>
                    <a:bodyPr/>
                    <a:lstStyle/>
                    <a:p>
                      <a:pPr algn="ctr"/>
                      <a:r>
                        <a:rPr lang="zh-CN" altLang="en-US" sz="2000" dirty="0"/>
                        <a:t>函数向调用它的表达式返回一个值</a:t>
                      </a:r>
                      <a:endParaRPr lang="en-US" sz="2000" dirty="0"/>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9360040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顺序执行与并发执行</a:t>
            </a:r>
          </a:p>
        </p:txBody>
      </p:sp>
      <p:sp>
        <p:nvSpPr>
          <p:cNvPr id="3" name="Content Placeholder 2"/>
          <p:cNvSpPr>
            <a:spLocks noGrp="1"/>
          </p:cNvSpPr>
          <p:nvPr>
            <p:ph idx="1"/>
          </p:nvPr>
        </p:nvSpPr>
        <p:spPr/>
        <p:txBody>
          <a:bodyPr/>
          <a:lstStyle/>
          <a:p>
            <a:r>
              <a:rPr kumimoji="1" lang="zh-CN" altLang="en-US" dirty="0"/>
              <a:t>两个或者多个</a:t>
            </a:r>
            <a:r>
              <a:rPr kumimoji="1" lang="en-US" altLang="zh-CN" dirty="0"/>
              <a:t>always</a:t>
            </a:r>
            <a:r>
              <a:rPr kumimoji="1" lang="zh-CN" altLang="en-US" dirty="0"/>
              <a:t>过程块，</a:t>
            </a:r>
            <a:r>
              <a:rPr kumimoji="1" lang="en-US" altLang="zh-CN" dirty="0"/>
              <a:t>assign</a:t>
            </a:r>
            <a:r>
              <a:rPr kumimoji="1" lang="zh-CN" altLang="en-US" dirty="0"/>
              <a:t>持续赋值语句，实例元件调用等操作都是同时执行的。</a:t>
            </a:r>
            <a:endParaRPr kumimoji="1" lang="en-US" altLang="zh-CN" dirty="0"/>
          </a:p>
          <a:p>
            <a:r>
              <a:rPr kumimoji="1" lang="zh-CN" altLang="en-US" dirty="0"/>
              <a:t>在</a:t>
            </a:r>
            <a:r>
              <a:rPr kumimoji="1" lang="en-US" altLang="zh-CN" dirty="0"/>
              <a:t>always</a:t>
            </a:r>
            <a:r>
              <a:rPr kumimoji="1" lang="zh-CN" altLang="en-US" dirty="0"/>
              <a:t>模块内部，其语句如果是非阻塞赋值，也是并发执行的；而如果是阻塞赋值，则语句是按照指定的顺序执行的，语句的书写顺序对程序执行结果有着直接的影响。</a:t>
            </a:r>
          </a:p>
        </p:txBody>
      </p:sp>
    </p:spTree>
    <p:extLst>
      <p:ext uri="{BB962C8B-B14F-4D97-AF65-F5344CB8AC3E}">
        <p14:creationId xmlns:p14="http://schemas.microsoft.com/office/powerpoint/2010/main" val="298850051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顺序执行的例子</a:t>
            </a:r>
            <a:endParaRPr lang="en-US" dirty="0"/>
          </a:p>
        </p:txBody>
      </p:sp>
      <p:sp>
        <p:nvSpPr>
          <p:cNvPr id="4" name="Content Placeholder 3"/>
          <p:cNvSpPr>
            <a:spLocks noGrp="1"/>
          </p:cNvSpPr>
          <p:nvPr>
            <p:ph sz="half" idx="1"/>
          </p:nvPr>
        </p:nvSpPr>
        <p:spPr/>
        <p:txBody>
          <a:bodyPr>
            <a:normAutofit fontScale="92500" lnSpcReduction="10000"/>
          </a:bodyPr>
          <a:lstStyle/>
          <a:p>
            <a:r>
              <a:rPr lang="en-US" dirty="0"/>
              <a:t>顺序执行模块1</a:t>
            </a:r>
          </a:p>
          <a:p>
            <a:r>
              <a:rPr lang="en-US" dirty="0"/>
              <a:t>module serial1(</a:t>
            </a:r>
            <a:r>
              <a:rPr lang="en-US" dirty="0" err="1"/>
              <a:t>q,a,clk</a:t>
            </a:r>
            <a:r>
              <a:rPr lang="en-US" dirty="0"/>
              <a:t>);</a:t>
            </a:r>
          </a:p>
          <a:p>
            <a:r>
              <a:rPr lang="en-US" dirty="0"/>
              <a:t>output </a:t>
            </a:r>
            <a:r>
              <a:rPr lang="en-US" dirty="0" err="1"/>
              <a:t>q,a</a:t>
            </a:r>
            <a:r>
              <a:rPr lang="en-US" dirty="0"/>
              <a:t>;</a:t>
            </a:r>
          </a:p>
          <a:p>
            <a:r>
              <a:rPr lang="en-US" dirty="0"/>
              <a:t>input </a:t>
            </a:r>
            <a:r>
              <a:rPr lang="en-US" dirty="0" err="1"/>
              <a:t>clk</a:t>
            </a:r>
            <a:r>
              <a:rPr lang="en-US" dirty="0"/>
              <a:t>;</a:t>
            </a:r>
          </a:p>
          <a:p>
            <a:r>
              <a:rPr lang="en-US" dirty="0" err="1"/>
              <a:t>reg</a:t>
            </a:r>
            <a:r>
              <a:rPr lang="en-US" dirty="0"/>
              <a:t> </a:t>
            </a:r>
            <a:r>
              <a:rPr lang="en-US" dirty="0" err="1"/>
              <a:t>q,a</a:t>
            </a:r>
            <a:r>
              <a:rPr lang="en-US" dirty="0"/>
              <a:t>;</a:t>
            </a:r>
          </a:p>
          <a:p>
            <a:r>
              <a:rPr lang="en-US" dirty="0"/>
              <a:t>always @(</a:t>
            </a:r>
            <a:r>
              <a:rPr lang="en-US" dirty="0" err="1"/>
              <a:t>posedge</a:t>
            </a:r>
            <a:r>
              <a:rPr lang="en-US" dirty="0"/>
              <a:t> </a:t>
            </a:r>
            <a:r>
              <a:rPr lang="en-US" dirty="0" err="1"/>
              <a:t>clk</a:t>
            </a:r>
            <a:r>
              <a:rPr lang="en-US" dirty="0"/>
              <a:t>)</a:t>
            </a:r>
          </a:p>
          <a:p>
            <a:r>
              <a:rPr lang="zh-CN" altLang="en-US" dirty="0"/>
              <a:t>    </a:t>
            </a:r>
            <a:r>
              <a:rPr lang="en-US" dirty="0"/>
              <a:t>begin</a:t>
            </a:r>
          </a:p>
          <a:p>
            <a:r>
              <a:rPr lang="zh-CN" altLang="en-US" dirty="0"/>
              <a:t>        </a:t>
            </a:r>
            <a:r>
              <a:rPr lang="en-US" dirty="0"/>
              <a:t>q=~q;</a:t>
            </a:r>
          </a:p>
          <a:p>
            <a:r>
              <a:rPr lang="zh-CN" altLang="en-US" dirty="0"/>
              <a:t>        </a:t>
            </a:r>
            <a:r>
              <a:rPr lang="en-US" dirty="0"/>
              <a:t>a=~q;</a:t>
            </a:r>
          </a:p>
          <a:p>
            <a:r>
              <a:rPr lang="zh-CN" altLang="en-US" dirty="0"/>
              <a:t>    </a:t>
            </a:r>
            <a:r>
              <a:rPr lang="en-US" dirty="0"/>
              <a:t>end</a:t>
            </a:r>
          </a:p>
          <a:p>
            <a:r>
              <a:rPr lang="en-US" dirty="0" err="1"/>
              <a:t>endmodule</a:t>
            </a:r>
            <a:endParaRPr lang="en-US" dirty="0"/>
          </a:p>
          <a:p>
            <a:endParaRPr lang="en-US" dirty="0"/>
          </a:p>
        </p:txBody>
      </p:sp>
      <p:sp>
        <p:nvSpPr>
          <p:cNvPr id="5" name="Content Placeholder 4"/>
          <p:cNvSpPr>
            <a:spLocks noGrp="1"/>
          </p:cNvSpPr>
          <p:nvPr>
            <p:ph sz="half" idx="2"/>
          </p:nvPr>
        </p:nvSpPr>
        <p:spPr/>
        <p:txBody>
          <a:bodyPr>
            <a:normAutofit fontScale="92500" lnSpcReduction="10000"/>
          </a:bodyPr>
          <a:lstStyle/>
          <a:p>
            <a:r>
              <a:rPr lang="en-US" dirty="0"/>
              <a:t>顺序执行模块2</a:t>
            </a:r>
          </a:p>
          <a:p>
            <a:r>
              <a:rPr lang="en-US" dirty="0"/>
              <a:t>module serial2(</a:t>
            </a:r>
            <a:r>
              <a:rPr lang="en-US" dirty="0" err="1"/>
              <a:t>q,a,clk</a:t>
            </a:r>
            <a:r>
              <a:rPr lang="en-US" dirty="0"/>
              <a:t>);</a:t>
            </a:r>
          </a:p>
          <a:p>
            <a:r>
              <a:rPr lang="en-US" dirty="0"/>
              <a:t>output </a:t>
            </a:r>
            <a:r>
              <a:rPr lang="en-US" dirty="0" err="1"/>
              <a:t>q,a</a:t>
            </a:r>
            <a:r>
              <a:rPr lang="en-US" dirty="0"/>
              <a:t>;</a:t>
            </a:r>
          </a:p>
          <a:p>
            <a:r>
              <a:rPr lang="en-US" dirty="0"/>
              <a:t>input </a:t>
            </a:r>
            <a:r>
              <a:rPr lang="en-US" dirty="0" err="1"/>
              <a:t>clk</a:t>
            </a:r>
            <a:r>
              <a:rPr lang="en-US" dirty="0"/>
              <a:t>;</a:t>
            </a:r>
          </a:p>
          <a:p>
            <a:r>
              <a:rPr lang="en-US" dirty="0" err="1"/>
              <a:t>reg</a:t>
            </a:r>
            <a:r>
              <a:rPr lang="en-US" dirty="0"/>
              <a:t> </a:t>
            </a:r>
            <a:r>
              <a:rPr lang="en-US" dirty="0" err="1"/>
              <a:t>q,a</a:t>
            </a:r>
            <a:r>
              <a:rPr lang="en-US" dirty="0"/>
              <a:t>;</a:t>
            </a:r>
          </a:p>
          <a:p>
            <a:r>
              <a:rPr lang="en-US" dirty="0"/>
              <a:t>always@(</a:t>
            </a:r>
            <a:r>
              <a:rPr lang="en-US" dirty="0" err="1"/>
              <a:t>posedge</a:t>
            </a:r>
            <a:r>
              <a:rPr lang="en-US" dirty="0"/>
              <a:t> </a:t>
            </a:r>
            <a:r>
              <a:rPr lang="en-US" dirty="0" err="1"/>
              <a:t>clk</a:t>
            </a:r>
            <a:r>
              <a:rPr lang="en-US" dirty="0"/>
              <a:t>)</a:t>
            </a:r>
          </a:p>
          <a:p>
            <a:r>
              <a:rPr lang="zh-CN" altLang="en-US" dirty="0"/>
              <a:t>    </a:t>
            </a:r>
            <a:r>
              <a:rPr lang="en-US" dirty="0"/>
              <a:t>begin</a:t>
            </a:r>
          </a:p>
          <a:p>
            <a:r>
              <a:rPr lang="zh-CN" altLang="en-US" dirty="0"/>
              <a:t>        </a:t>
            </a:r>
            <a:r>
              <a:rPr lang="en-US" dirty="0"/>
              <a:t>a=~q;</a:t>
            </a:r>
          </a:p>
          <a:p>
            <a:r>
              <a:rPr lang="zh-CN" altLang="en-US" dirty="0"/>
              <a:t>        </a:t>
            </a:r>
            <a:r>
              <a:rPr lang="en-US" dirty="0"/>
              <a:t>q=~q;</a:t>
            </a:r>
          </a:p>
          <a:p>
            <a:r>
              <a:rPr lang="zh-CN" altLang="en-US" dirty="0"/>
              <a:t>    </a:t>
            </a:r>
            <a:r>
              <a:rPr lang="en-US" dirty="0"/>
              <a:t>end</a:t>
            </a:r>
          </a:p>
          <a:p>
            <a:r>
              <a:rPr lang="en-US" dirty="0" err="1"/>
              <a:t>endmodule</a:t>
            </a:r>
            <a:endParaRPr lang="en-US" dirty="0"/>
          </a:p>
          <a:p>
            <a:endParaRPr lang="en-US" dirty="0"/>
          </a:p>
        </p:txBody>
      </p:sp>
    </p:spTree>
    <p:extLst>
      <p:ext uri="{BB962C8B-B14F-4D97-AF65-F5344CB8AC3E}">
        <p14:creationId xmlns:p14="http://schemas.microsoft.com/office/powerpoint/2010/main" val="24298088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顺序执行的时序效果</a:t>
            </a:r>
            <a:endParaRPr lang="en-US" dirty="0"/>
          </a:p>
        </p:txBody>
      </p:sp>
      <p:pic>
        <p:nvPicPr>
          <p:cNvPr id="5" name="Picture 4"/>
          <p:cNvPicPr>
            <a:picLocks noChangeAspect="1"/>
          </p:cNvPicPr>
          <p:nvPr/>
        </p:nvPicPr>
        <p:blipFill>
          <a:blip r:embed="rId2"/>
          <a:stretch>
            <a:fillRect/>
          </a:stretch>
        </p:blipFill>
        <p:spPr>
          <a:xfrm>
            <a:off x="756557" y="1690689"/>
            <a:ext cx="7630886" cy="1410789"/>
          </a:xfrm>
          <a:prstGeom prst="rect">
            <a:avLst/>
          </a:prstGeom>
        </p:spPr>
      </p:pic>
      <p:pic>
        <p:nvPicPr>
          <p:cNvPr id="6" name="Picture 5"/>
          <p:cNvPicPr>
            <a:picLocks noChangeAspect="1"/>
          </p:cNvPicPr>
          <p:nvPr/>
        </p:nvPicPr>
        <p:blipFill>
          <a:blip r:embed="rId3"/>
          <a:stretch>
            <a:fillRect/>
          </a:stretch>
        </p:blipFill>
        <p:spPr>
          <a:xfrm>
            <a:off x="1090246" y="4234137"/>
            <a:ext cx="6963508" cy="1339403"/>
          </a:xfrm>
          <a:prstGeom prst="rect">
            <a:avLst/>
          </a:prstGeom>
        </p:spPr>
      </p:pic>
      <p:sp>
        <p:nvSpPr>
          <p:cNvPr id="7" name="TextBox 6"/>
          <p:cNvSpPr txBox="1"/>
          <p:nvPr/>
        </p:nvSpPr>
        <p:spPr>
          <a:xfrm>
            <a:off x="2920181" y="3362632"/>
            <a:ext cx="2855269" cy="369332"/>
          </a:xfrm>
          <a:prstGeom prst="rect">
            <a:avLst/>
          </a:prstGeom>
          <a:noFill/>
        </p:spPr>
        <p:txBody>
          <a:bodyPr wrap="none" rtlCol="0">
            <a:spAutoFit/>
          </a:bodyPr>
          <a:lstStyle/>
          <a:p>
            <a:r>
              <a:rPr lang="zh-CN" altLang="en-US" dirty="0"/>
              <a:t>顺序执行模块</a:t>
            </a:r>
            <a:r>
              <a:rPr lang="en-US" altLang="zh-CN" dirty="0"/>
              <a:t>1</a:t>
            </a:r>
            <a:r>
              <a:rPr lang="zh-CN" altLang="en-US" dirty="0"/>
              <a:t>仿真波形图</a:t>
            </a:r>
            <a:endParaRPr lang="en-US" dirty="0"/>
          </a:p>
        </p:txBody>
      </p:sp>
      <p:sp>
        <p:nvSpPr>
          <p:cNvPr id="8" name="TextBox 7"/>
          <p:cNvSpPr txBox="1"/>
          <p:nvPr/>
        </p:nvSpPr>
        <p:spPr>
          <a:xfrm>
            <a:off x="2861187" y="5973097"/>
            <a:ext cx="4173794" cy="369332"/>
          </a:xfrm>
          <a:prstGeom prst="rect">
            <a:avLst/>
          </a:prstGeom>
          <a:noFill/>
        </p:spPr>
        <p:txBody>
          <a:bodyPr wrap="square" rtlCol="0">
            <a:spAutoFit/>
          </a:bodyPr>
          <a:lstStyle/>
          <a:p>
            <a:r>
              <a:rPr lang="zh-CN" altLang="en-US" dirty="0"/>
              <a:t>顺序执行模块</a:t>
            </a:r>
            <a:r>
              <a:rPr lang="en-US" altLang="zh-CN" dirty="0"/>
              <a:t>2</a:t>
            </a:r>
            <a:r>
              <a:rPr lang="zh-CN" altLang="en-US" dirty="0"/>
              <a:t>仿真波形图</a:t>
            </a:r>
            <a:endParaRPr lang="en-US" dirty="0"/>
          </a:p>
        </p:txBody>
      </p:sp>
    </p:spTree>
    <p:extLst>
      <p:ext uri="{BB962C8B-B14F-4D97-AF65-F5344CB8AC3E}">
        <p14:creationId xmlns:p14="http://schemas.microsoft.com/office/powerpoint/2010/main" val="357175444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顺序执行模块的综合结果</a:t>
            </a:r>
            <a:endParaRPr lang="en-US" dirty="0"/>
          </a:p>
        </p:txBody>
      </p:sp>
      <p:pic>
        <p:nvPicPr>
          <p:cNvPr id="4" name="Picture 3"/>
          <p:cNvPicPr>
            <a:picLocks noChangeAspect="1"/>
          </p:cNvPicPr>
          <p:nvPr/>
        </p:nvPicPr>
        <p:blipFill>
          <a:blip r:embed="rId2"/>
          <a:stretch>
            <a:fillRect/>
          </a:stretch>
        </p:blipFill>
        <p:spPr>
          <a:xfrm>
            <a:off x="2088783" y="1444388"/>
            <a:ext cx="4848447" cy="2022438"/>
          </a:xfrm>
          <a:prstGeom prst="rect">
            <a:avLst/>
          </a:prstGeom>
        </p:spPr>
      </p:pic>
      <p:pic>
        <p:nvPicPr>
          <p:cNvPr id="5" name="Picture 4"/>
          <p:cNvPicPr>
            <a:picLocks noChangeAspect="1"/>
          </p:cNvPicPr>
          <p:nvPr/>
        </p:nvPicPr>
        <p:blipFill>
          <a:blip r:embed="rId3"/>
          <a:stretch>
            <a:fillRect/>
          </a:stretch>
        </p:blipFill>
        <p:spPr>
          <a:xfrm>
            <a:off x="2453297" y="3964263"/>
            <a:ext cx="4119418" cy="2115127"/>
          </a:xfrm>
          <a:prstGeom prst="rect">
            <a:avLst/>
          </a:prstGeom>
        </p:spPr>
      </p:pic>
      <p:sp>
        <p:nvSpPr>
          <p:cNvPr id="6" name="TextBox 5"/>
          <p:cNvSpPr txBox="1"/>
          <p:nvPr/>
        </p:nvSpPr>
        <p:spPr>
          <a:xfrm>
            <a:off x="2521975" y="3466826"/>
            <a:ext cx="2610010" cy="369332"/>
          </a:xfrm>
          <a:prstGeom prst="rect">
            <a:avLst/>
          </a:prstGeom>
          <a:noFill/>
        </p:spPr>
        <p:txBody>
          <a:bodyPr wrap="none" rtlCol="0">
            <a:spAutoFit/>
          </a:bodyPr>
          <a:lstStyle/>
          <a:p>
            <a:r>
              <a:rPr lang="zh-CN" altLang="en-US" dirty="0"/>
              <a:t>顺序执行模块</a:t>
            </a:r>
            <a:r>
              <a:rPr lang="en-US" altLang="zh-CN" dirty="0"/>
              <a:t>1</a:t>
            </a:r>
            <a:r>
              <a:rPr lang="zh-CN" altLang="en-US" dirty="0"/>
              <a:t>综合结果</a:t>
            </a:r>
            <a:endParaRPr lang="en-US" dirty="0"/>
          </a:p>
        </p:txBody>
      </p:sp>
      <p:sp>
        <p:nvSpPr>
          <p:cNvPr id="7" name="TextBox 6"/>
          <p:cNvSpPr txBox="1"/>
          <p:nvPr/>
        </p:nvSpPr>
        <p:spPr>
          <a:xfrm>
            <a:off x="2625213" y="5899355"/>
            <a:ext cx="2610010" cy="369332"/>
          </a:xfrm>
          <a:prstGeom prst="rect">
            <a:avLst/>
          </a:prstGeom>
          <a:noFill/>
        </p:spPr>
        <p:txBody>
          <a:bodyPr wrap="none" rtlCol="0">
            <a:spAutoFit/>
          </a:bodyPr>
          <a:lstStyle/>
          <a:p>
            <a:r>
              <a:rPr lang="zh-CN" altLang="en-US" dirty="0"/>
              <a:t>顺序执行模块</a:t>
            </a:r>
            <a:r>
              <a:rPr lang="en-US" altLang="zh-CN" dirty="0"/>
              <a:t>2</a:t>
            </a:r>
            <a:r>
              <a:rPr lang="zh-CN" altLang="en-US" dirty="0"/>
              <a:t>综合结果</a:t>
            </a:r>
            <a:endParaRPr lang="en-US" dirty="0"/>
          </a:p>
        </p:txBody>
      </p:sp>
    </p:spTree>
    <p:extLst>
      <p:ext uri="{BB962C8B-B14F-4D97-AF65-F5344CB8AC3E}">
        <p14:creationId xmlns:p14="http://schemas.microsoft.com/office/powerpoint/2010/main" val="282080246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Verilog</a:t>
            </a:r>
            <a:r>
              <a:rPr lang="zh-CN" altLang="en-US" dirty="0"/>
              <a:t>设计层次与风格</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12803066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设计的层次与风格</a:t>
            </a:r>
            <a:endParaRPr lang="en-US" dirty="0"/>
          </a:p>
        </p:txBody>
      </p:sp>
      <p:sp>
        <p:nvSpPr>
          <p:cNvPr id="3" name="Content Placeholder 2"/>
          <p:cNvSpPr>
            <a:spLocks noGrp="1"/>
          </p:cNvSpPr>
          <p:nvPr>
            <p:ph idx="1"/>
          </p:nvPr>
        </p:nvSpPr>
        <p:spPr/>
        <p:txBody>
          <a:bodyPr>
            <a:normAutofit/>
          </a:bodyPr>
          <a:lstStyle/>
          <a:p>
            <a:r>
              <a:rPr lang="en-US" altLang="zh-CN" dirty="0"/>
              <a:t>Verilog</a:t>
            </a:r>
            <a:r>
              <a:rPr lang="zh-CN" altLang="en-US" dirty="0"/>
              <a:t>设计的层次</a:t>
            </a:r>
            <a:endParaRPr lang="en-US" altLang="zh-CN" dirty="0"/>
          </a:p>
          <a:p>
            <a:r>
              <a:rPr lang="zh-CN" altLang="en-US" dirty="0"/>
              <a:t>门级结构描述</a:t>
            </a:r>
            <a:endParaRPr lang="en-US" altLang="zh-CN" dirty="0"/>
          </a:p>
          <a:p>
            <a:r>
              <a:rPr lang="zh-CN" altLang="en-US" dirty="0"/>
              <a:t>行为描述</a:t>
            </a:r>
            <a:endParaRPr lang="en-US" altLang="zh-CN" dirty="0"/>
          </a:p>
          <a:p>
            <a:r>
              <a:rPr lang="zh-CN" altLang="en-US" dirty="0"/>
              <a:t>数据流描述</a:t>
            </a:r>
            <a:endParaRPr lang="en-US" altLang="zh-CN" dirty="0"/>
          </a:p>
          <a:p>
            <a:r>
              <a:rPr lang="zh-CN" altLang="en-US" dirty="0"/>
              <a:t>不同描述风格的设计</a:t>
            </a:r>
            <a:endParaRPr lang="en-US" altLang="zh-CN" dirty="0"/>
          </a:p>
          <a:p>
            <a:r>
              <a:rPr lang="zh-CN" altLang="en-US" dirty="0"/>
              <a:t>多层次结构电路的设计</a:t>
            </a:r>
            <a:endParaRPr lang="en-US" altLang="zh-CN" dirty="0"/>
          </a:p>
          <a:p>
            <a:r>
              <a:rPr lang="zh-CN" altLang="en-US" dirty="0"/>
              <a:t>基本组合电路设计</a:t>
            </a:r>
            <a:endParaRPr lang="en-US" altLang="zh-CN" dirty="0"/>
          </a:p>
          <a:p>
            <a:r>
              <a:rPr lang="zh-CN" altLang="en-US" dirty="0"/>
              <a:t>基本时序电路设计</a:t>
            </a:r>
            <a:endParaRPr lang="en-US" altLang="zh-CN" dirty="0"/>
          </a:p>
          <a:p>
            <a:r>
              <a:rPr lang="zh-CN" altLang="en-US" dirty="0"/>
              <a:t>三态逻辑设计</a:t>
            </a:r>
            <a:endParaRPr lang="en-US" dirty="0"/>
          </a:p>
        </p:txBody>
      </p:sp>
    </p:spTree>
    <p:extLst>
      <p:ext uri="{BB962C8B-B14F-4D97-AF65-F5344CB8AC3E}">
        <p14:creationId xmlns:p14="http://schemas.microsoft.com/office/powerpoint/2010/main" val="225118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Verilog</a:t>
            </a:r>
            <a:r>
              <a:rPr lang="zh-CN" altLang="en-US" dirty="0"/>
              <a:t>设计的描述风格</a:t>
            </a:r>
            <a:endParaRPr lang="en-US" dirty="0"/>
          </a:p>
        </p:txBody>
      </p:sp>
      <p:sp>
        <p:nvSpPr>
          <p:cNvPr id="3" name="Content Placeholder 2"/>
          <p:cNvSpPr>
            <a:spLocks noGrp="1"/>
          </p:cNvSpPr>
          <p:nvPr>
            <p:ph idx="1"/>
          </p:nvPr>
        </p:nvSpPr>
        <p:spPr/>
        <p:txBody>
          <a:bodyPr/>
          <a:lstStyle/>
          <a:p>
            <a:r>
              <a:rPr lang="zh-CN" altLang="en-US" dirty="0"/>
              <a:t>结构（</a:t>
            </a:r>
            <a:r>
              <a:rPr lang="en-US" altLang="zh-CN" dirty="0"/>
              <a:t>Structural</a:t>
            </a:r>
            <a:r>
              <a:rPr lang="zh-CN" altLang="en-US" dirty="0"/>
              <a:t>）描述</a:t>
            </a:r>
            <a:endParaRPr lang="en-US" altLang="zh-CN" dirty="0"/>
          </a:p>
          <a:p>
            <a:r>
              <a:rPr lang="zh-CN" altLang="en-US" dirty="0"/>
              <a:t>行为（</a:t>
            </a:r>
            <a:r>
              <a:rPr lang="en-US" altLang="zh-CN" dirty="0" err="1"/>
              <a:t>Behavioural</a:t>
            </a:r>
            <a:r>
              <a:rPr lang="zh-CN" altLang="en-US" dirty="0"/>
              <a:t>）描述</a:t>
            </a:r>
            <a:endParaRPr lang="en-US" altLang="zh-CN" dirty="0"/>
          </a:p>
          <a:p>
            <a:r>
              <a:rPr lang="zh-CN" altLang="en-US" dirty="0"/>
              <a:t>数据流（</a:t>
            </a:r>
            <a:r>
              <a:rPr lang="en-US" altLang="zh-CN" dirty="0"/>
              <a:t>Data</a:t>
            </a:r>
            <a:r>
              <a:rPr lang="zh-CN" altLang="en-US" dirty="0"/>
              <a:t> </a:t>
            </a:r>
            <a:r>
              <a:rPr lang="en-US" altLang="zh-CN" dirty="0"/>
              <a:t>Flow</a:t>
            </a:r>
            <a:r>
              <a:rPr lang="zh-CN" altLang="en-US" dirty="0"/>
              <a:t>）描述</a:t>
            </a:r>
            <a:endParaRPr lang="en-US" dirty="0"/>
          </a:p>
        </p:txBody>
      </p:sp>
    </p:spTree>
    <p:extLst>
      <p:ext uri="{BB962C8B-B14F-4D97-AF65-F5344CB8AC3E}">
        <p14:creationId xmlns:p14="http://schemas.microsoft.com/office/powerpoint/2010/main" val="316592504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结构描述</a:t>
            </a:r>
            <a:endParaRPr lang="en-US" dirty="0"/>
          </a:p>
        </p:txBody>
      </p:sp>
      <p:sp>
        <p:nvSpPr>
          <p:cNvPr id="3" name="Content Placeholder 2"/>
          <p:cNvSpPr>
            <a:spLocks noGrp="1"/>
          </p:cNvSpPr>
          <p:nvPr>
            <p:ph idx="1"/>
          </p:nvPr>
        </p:nvSpPr>
        <p:spPr/>
        <p:txBody>
          <a:bodyPr/>
          <a:lstStyle/>
          <a:p>
            <a:r>
              <a:rPr lang="zh-CN" altLang="en-US" dirty="0"/>
              <a:t>在</a:t>
            </a:r>
            <a:r>
              <a:rPr lang="en-US" altLang="zh-CN" dirty="0"/>
              <a:t>Verilog</a:t>
            </a:r>
            <a:r>
              <a:rPr lang="zh-CN" altLang="en-US" dirty="0"/>
              <a:t>程序中可通过如下方式描述电路的结构</a:t>
            </a:r>
            <a:endParaRPr lang="en-US" altLang="zh-CN" dirty="0"/>
          </a:p>
          <a:p>
            <a:r>
              <a:rPr lang="zh-CN" altLang="en-US" dirty="0"/>
              <a:t>调用</a:t>
            </a:r>
            <a:r>
              <a:rPr lang="en-US" altLang="zh-CN" dirty="0"/>
              <a:t>Verilog</a:t>
            </a:r>
            <a:r>
              <a:rPr lang="zh-CN" altLang="en-US" dirty="0"/>
              <a:t>内置门元件（门级结构描述）</a:t>
            </a:r>
            <a:endParaRPr lang="en-US" altLang="zh-CN" dirty="0"/>
          </a:p>
          <a:p>
            <a:r>
              <a:rPr lang="zh-CN" altLang="en-US" dirty="0"/>
              <a:t>调用开关机元件（晶体管级结构描述）</a:t>
            </a:r>
            <a:endParaRPr lang="en-US" altLang="zh-CN" dirty="0"/>
          </a:p>
          <a:p>
            <a:r>
              <a:rPr lang="zh-CN" altLang="en-US" dirty="0"/>
              <a:t>用户自定义元件</a:t>
            </a:r>
            <a:r>
              <a:rPr lang="en-US" altLang="zh-CN" dirty="0"/>
              <a:t>UDP</a:t>
            </a:r>
            <a:r>
              <a:rPr lang="zh-CN" altLang="en-US" dirty="0"/>
              <a:t>（也在门级）</a:t>
            </a:r>
            <a:endParaRPr lang="en-US" dirty="0"/>
          </a:p>
        </p:txBody>
      </p:sp>
    </p:spTree>
    <p:extLst>
      <p:ext uri="{BB962C8B-B14F-4D97-AF65-F5344CB8AC3E}">
        <p14:creationId xmlns:p14="http://schemas.microsoft.com/office/powerpoint/2010/main" val="238788744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7863" y="825911"/>
            <a:ext cx="1377131" cy="3652224"/>
          </a:xfrm>
        </p:spPr>
        <p:txBody>
          <a:bodyPr>
            <a:normAutofit/>
          </a:bodyPr>
          <a:lstStyle/>
          <a:p>
            <a:r>
              <a:rPr lang="en-US" altLang="zh-CN" dirty="0"/>
              <a:t>Verilog</a:t>
            </a:r>
            <a:r>
              <a:rPr lang="zh-CN" altLang="en-US" dirty="0"/>
              <a:t>的内置门元件</a:t>
            </a:r>
            <a:endParaRPr lang="en-US" dirty="0"/>
          </a:p>
        </p:txBody>
      </p:sp>
      <p:pic>
        <p:nvPicPr>
          <p:cNvPr id="4" name="Picture 3"/>
          <p:cNvPicPr>
            <a:picLocks noChangeAspect="1"/>
          </p:cNvPicPr>
          <p:nvPr/>
        </p:nvPicPr>
        <p:blipFill>
          <a:blip r:embed="rId2"/>
          <a:stretch>
            <a:fillRect/>
          </a:stretch>
        </p:blipFill>
        <p:spPr>
          <a:xfrm>
            <a:off x="3315228" y="0"/>
            <a:ext cx="5828772" cy="6858000"/>
          </a:xfrm>
          <a:prstGeom prst="rect">
            <a:avLst/>
          </a:prstGeom>
        </p:spPr>
      </p:pic>
    </p:spTree>
    <p:extLst>
      <p:ext uri="{BB962C8B-B14F-4D97-AF65-F5344CB8AC3E}">
        <p14:creationId xmlns:p14="http://schemas.microsoft.com/office/powerpoint/2010/main" val="3408850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逻辑功能定义</a:t>
            </a:r>
          </a:p>
        </p:txBody>
      </p:sp>
      <p:sp>
        <p:nvSpPr>
          <p:cNvPr id="3" name="Content Placeholder 2"/>
          <p:cNvSpPr>
            <a:spLocks noGrp="1"/>
          </p:cNvSpPr>
          <p:nvPr>
            <p:ph idx="1"/>
          </p:nvPr>
        </p:nvSpPr>
        <p:spPr/>
        <p:txBody>
          <a:bodyPr>
            <a:noAutofit/>
          </a:bodyPr>
          <a:lstStyle/>
          <a:p>
            <a:r>
              <a:rPr lang="zh-CN" altLang="en-US" sz="3200" dirty="0"/>
              <a:t>模块中最核心的部分是逻辑功能定义。</a:t>
            </a:r>
          </a:p>
          <a:p>
            <a:r>
              <a:rPr lang="zh-CN" altLang="en-US" sz="3200" dirty="0"/>
              <a:t>定义逻辑功能的几种基本方法</a:t>
            </a:r>
            <a:r>
              <a:rPr lang="en-US" altLang="zh-CN" sz="3200" dirty="0"/>
              <a:t>:</a:t>
            </a:r>
          </a:p>
          <a:p>
            <a:pPr lvl="1"/>
            <a:r>
              <a:rPr lang="zh-CN" altLang="en-US" sz="2800" dirty="0"/>
              <a:t>（</a:t>
            </a:r>
            <a:r>
              <a:rPr lang="en-US" altLang="zh-CN" sz="2800" dirty="0"/>
              <a:t>1</a:t>
            </a:r>
            <a:r>
              <a:rPr lang="zh-CN" altLang="en-US" sz="2800" dirty="0"/>
              <a:t>）用</a:t>
            </a:r>
            <a:r>
              <a:rPr lang="en-US" altLang="zh-CN" sz="2800" dirty="0"/>
              <a:t>assign</a:t>
            </a:r>
            <a:r>
              <a:rPr lang="zh-CN" altLang="en-US" sz="2800" dirty="0"/>
              <a:t>持续赋值语句定义：</a:t>
            </a:r>
            <a:r>
              <a:rPr lang="en-US" altLang="zh-CN" sz="2800" dirty="0"/>
              <a:t>assign</a:t>
            </a:r>
            <a:r>
              <a:rPr lang="zh-CN" altLang="en-US" sz="2800" dirty="0"/>
              <a:t>语句多用于组合逻辑的赋值，称为持续赋值方式。</a:t>
            </a:r>
          </a:p>
          <a:p>
            <a:pPr lvl="1"/>
            <a:r>
              <a:rPr lang="zh-CN" altLang="en-US" sz="2800" dirty="0"/>
              <a:t>（</a:t>
            </a:r>
            <a:r>
              <a:rPr lang="en-US" altLang="zh-CN" sz="2800" dirty="0"/>
              <a:t>2</a:t>
            </a:r>
            <a:r>
              <a:rPr lang="zh-CN" altLang="en-US" sz="2800" dirty="0"/>
              <a:t>）用</a:t>
            </a:r>
            <a:r>
              <a:rPr lang="en-US" altLang="zh-CN" sz="2800" dirty="0"/>
              <a:t>always</a:t>
            </a:r>
            <a:r>
              <a:rPr lang="zh-CN" altLang="en-US" sz="2800" dirty="0"/>
              <a:t>过程块定义：</a:t>
            </a:r>
            <a:r>
              <a:rPr lang="en-US" altLang="zh-CN" sz="2800" dirty="0"/>
              <a:t>always</a:t>
            </a:r>
            <a:r>
              <a:rPr lang="zh-CN" altLang="en-US" sz="2800" dirty="0"/>
              <a:t>过程语句既可以用来描述组合电路，也可以描述时序电路。</a:t>
            </a:r>
          </a:p>
          <a:p>
            <a:pPr lvl="1"/>
            <a:r>
              <a:rPr lang="zh-CN" altLang="en-US" sz="2800" dirty="0"/>
              <a:t>（</a:t>
            </a:r>
            <a:r>
              <a:rPr lang="en-US" altLang="zh-CN" sz="2800" dirty="0"/>
              <a:t>3</a:t>
            </a:r>
            <a:r>
              <a:rPr lang="zh-CN" altLang="en-US" sz="2800" dirty="0"/>
              <a:t>）调用元件（元件例化）：调用元件的方法类似于在电路图输入方式下调入图形符号来完成设计，这种方法侧重于电路的结构描述。</a:t>
            </a:r>
          </a:p>
          <a:p>
            <a:endParaRPr kumimoji="1" lang="zh-CN" altLang="en-US" sz="3200" dirty="0"/>
          </a:p>
        </p:txBody>
      </p:sp>
    </p:spTree>
    <p:extLst>
      <p:ext uri="{BB962C8B-B14F-4D97-AF65-F5344CB8AC3E}">
        <p14:creationId xmlns:p14="http://schemas.microsoft.com/office/powerpoint/2010/main" val="341297415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门元件的调用</a:t>
            </a:r>
            <a:endParaRPr lang="en-US" dirty="0"/>
          </a:p>
        </p:txBody>
      </p:sp>
      <p:sp>
        <p:nvSpPr>
          <p:cNvPr id="3" name="Content Placeholder 2"/>
          <p:cNvSpPr>
            <a:spLocks noGrp="1"/>
          </p:cNvSpPr>
          <p:nvPr>
            <p:ph idx="1"/>
          </p:nvPr>
        </p:nvSpPr>
        <p:spPr/>
        <p:txBody>
          <a:bodyPr>
            <a:normAutofit/>
          </a:bodyPr>
          <a:lstStyle/>
          <a:p>
            <a:r>
              <a:rPr lang="zh-CN" altLang="en-US" dirty="0"/>
              <a:t>调用门元件的格式为：</a:t>
            </a:r>
            <a:endParaRPr lang="en-US" altLang="zh-CN" dirty="0"/>
          </a:p>
          <a:p>
            <a:r>
              <a:rPr lang="zh-CN" altLang="en-US" dirty="0"/>
              <a:t>门元件名字</a:t>
            </a:r>
            <a:r>
              <a:rPr lang="en-US" altLang="zh-CN" dirty="0"/>
              <a:t>&lt;</a:t>
            </a:r>
            <a:r>
              <a:rPr lang="zh-CN" altLang="en-US" dirty="0"/>
              <a:t>例化的门名字</a:t>
            </a:r>
            <a:r>
              <a:rPr lang="en-US" altLang="zh-CN" dirty="0"/>
              <a:t>&gt;(&lt;</a:t>
            </a:r>
            <a:r>
              <a:rPr lang="zh-CN" altLang="en-US" dirty="0"/>
              <a:t>端口列表</a:t>
            </a:r>
            <a:r>
              <a:rPr lang="en-US" altLang="zh-CN" dirty="0"/>
              <a:t>&gt;)</a:t>
            </a:r>
          </a:p>
          <a:p>
            <a:r>
              <a:rPr lang="zh-CN" altLang="en-US" dirty="0"/>
              <a:t>其中普通门的端口列表按下面的顺序列出：</a:t>
            </a:r>
            <a:endParaRPr lang="en-US" altLang="zh-CN" dirty="0"/>
          </a:p>
          <a:p>
            <a:r>
              <a:rPr lang="zh-CN" altLang="en-US" dirty="0"/>
              <a:t>（输出，输入</a:t>
            </a:r>
            <a:r>
              <a:rPr lang="en-US" altLang="zh-CN" dirty="0"/>
              <a:t>1</a:t>
            </a:r>
            <a:r>
              <a:rPr lang="zh-CN" altLang="en-US" dirty="0"/>
              <a:t>，输入</a:t>
            </a:r>
            <a:r>
              <a:rPr lang="en-US" altLang="zh-CN" dirty="0"/>
              <a:t>2</a:t>
            </a:r>
            <a:r>
              <a:rPr lang="zh-CN" altLang="en-US" dirty="0"/>
              <a:t>，输出</a:t>
            </a:r>
            <a:r>
              <a:rPr lang="en-US" altLang="zh-CN" dirty="0"/>
              <a:t>3</a:t>
            </a:r>
            <a:r>
              <a:rPr lang="zh-CN" altLang="en-US" dirty="0"/>
              <a:t>，</a:t>
            </a:r>
            <a:r>
              <a:rPr lang="mr-IN" altLang="zh-CN" dirty="0"/>
              <a:t>……</a:t>
            </a:r>
            <a:r>
              <a:rPr lang="zh-CN" altLang="en-US" dirty="0"/>
              <a:t>）；</a:t>
            </a:r>
            <a:endParaRPr lang="en-US" altLang="zh-CN" dirty="0"/>
          </a:p>
          <a:p>
            <a:r>
              <a:rPr lang="zh-CN" altLang="en-US" dirty="0"/>
              <a:t>比如</a:t>
            </a:r>
            <a:endParaRPr lang="en-US" altLang="zh-CN" dirty="0"/>
          </a:p>
          <a:p>
            <a:r>
              <a:rPr lang="en-US" altLang="zh-CN" dirty="0"/>
              <a:t>and</a:t>
            </a:r>
            <a:r>
              <a:rPr lang="zh-CN" altLang="en-US" dirty="0"/>
              <a:t> </a:t>
            </a:r>
            <a:r>
              <a:rPr lang="en-US" altLang="zh-CN" dirty="0"/>
              <a:t>a1(out,in1,in2,in3);</a:t>
            </a:r>
          </a:p>
          <a:p>
            <a:r>
              <a:rPr lang="zh-CN" altLang="en-US" dirty="0"/>
              <a:t>对于三态门，则按如下顺序列出输入输出端口：</a:t>
            </a:r>
            <a:endParaRPr lang="en-US" altLang="zh-CN" dirty="0"/>
          </a:p>
          <a:p>
            <a:r>
              <a:rPr lang="zh-CN" altLang="en-US" dirty="0"/>
              <a:t>（输出，输入，使能控制端）；</a:t>
            </a:r>
            <a:endParaRPr lang="en-US" altLang="zh-CN" dirty="0"/>
          </a:p>
          <a:p>
            <a:r>
              <a:rPr lang="zh-CN" altLang="en-US" dirty="0"/>
              <a:t>比如：</a:t>
            </a:r>
            <a:endParaRPr lang="en-US" altLang="zh-CN" dirty="0"/>
          </a:p>
          <a:p>
            <a:r>
              <a:rPr lang="en-US" altLang="zh-CN" dirty="0"/>
              <a:t>bufif1</a:t>
            </a:r>
            <a:r>
              <a:rPr lang="zh-CN" altLang="en-US" dirty="0"/>
              <a:t> </a:t>
            </a:r>
            <a:r>
              <a:rPr lang="en-US" altLang="zh-CN" dirty="0"/>
              <a:t>mytri1(</a:t>
            </a:r>
            <a:r>
              <a:rPr lang="en-US" altLang="zh-CN" dirty="0" err="1"/>
              <a:t>out,in,enable</a:t>
            </a:r>
            <a:r>
              <a:rPr lang="en-US" altLang="zh-CN" dirty="0"/>
              <a:t>);</a:t>
            </a:r>
            <a:r>
              <a:rPr lang="zh-CN" altLang="en-US" dirty="0"/>
              <a:t>   </a:t>
            </a:r>
            <a:r>
              <a:rPr lang="en-US" altLang="zh-CN" dirty="0"/>
              <a:t>//</a:t>
            </a:r>
            <a:r>
              <a:rPr lang="zh-CN" altLang="en-US" dirty="0"/>
              <a:t>高电平使能的三态门</a:t>
            </a:r>
            <a:endParaRPr lang="en-US" dirty="0"/>
          </a:p>
        </p:txBody>
      </p:sp>
    </p:spTree>
    <p:extLst>
      <p:ext uri="{BB962C8B-B14F-4D97-AF65-F5344CB8AC3E}">
        <p14:creationId xmlns:p14="http://schemas.microsoft.com/office/powerpoint/2010/main" val="5915680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门元件的调用</a:t>
            </a:r>
            <a:endParaRPr lang="en-US" dirty="0"/>
          </a:p>
        </p:txBody>
      </p:sp>
      <p:sp>
        <p:nvSpPr>
          <p:cNvPr id="3" name="Content Placeholder 2"/>
          <p:cNvSpPr>
            <a:spLocks noGrp="1"/>
          </p:cNvSpPr>
          <p:nvPr>
            <p:ph idx="1"/>
          </p:nvPr>
        </p:nvSpPr>
        <p:spPr/>
        <p:txBody>
          <a:bodyPr/>
          <a:lstStyle/>
          <a:p>
            <a:r>
              <a:rPr lang="zh-CN" altLang="en-US" dirty="0"/>
              <a:t>对于</a:t>
            </a:r>
            <a:r>
              <a:rPr lang="en-US" altLang="zh-CN" dirty="0" err="1"/>
              <a:t>buf</a:t>
            </a:r>
            <a:r>
              <a:rPr lang="zh-CN" altLang="en-US" dirty="0"/>
              <a:t>和</a:t>
            </a:r>
            <a:r>
              <a:rPr lang="en-US" altLang="zh-CN" dirty="0"/>
              <a:t>not</a:t>
            </a:r>
            <a:r>
              <a:rPr lang="zh-CN" altLang="en-US" dirty="0"/>
              <a:t>两种元件的调用，需注意的是：它们允许有多个输出，但只能有一个输入。比如：</a:t>
            </a:r>
            <a:endParaRPr lang="en-US" altLang="zh-CN" dirty="0"/>
          </a:p>
          <a:p>
            <a:r>
              <a:rPr lang="en-US" altLang="zh-CN" dirty="0"/>
              <a:t>not</a:t>
            </a:r>
            <a:r>
              <a:rPr lang="zh-CN" altLang="en-US" dirty="0"/>
              <a:t> </a:t>
            </a:r>
            <a:r>
              <a:rPr lang="en-US" altLang="zh-CN" dirty="0"/>
              <a:t>N1</a:t>
            </a:r>
            <a:r>
              <a:rPr lang="zh-CN" altLang="en-US" dirty="0"/>
              <a:t>（</a:t>
            </a:r>
            <a:r>
              <a:rPr lang="en-US" altLang="zh-CN" dirty="0"/>
              <a:t>out1,out2,in)</a:t>
            </a:r>
          </a:p>
          <a:p>
            <a:r>
              <a:rPr lang="en-US" altLang="zh-CN" dirty="0" err="1"/>
              <a:t>buf</a:t>
            </a:r>
            <a:r>
              <a:rPr lang="zh-CN" altLang="en-US" dirty="0"/>
              <a:t> </a:t>
            </a:r>
            <a:r>
              <a:rPr lang="en-US" altLang="zh-CN" dirty="0"/>
              <a:t>B1(out1,out2,out3,in);</a:t>
            </a:r>
            <a:endParaRPr lang="en-US" dirty="0"/>
          </a:p>
        </p:txBody>
      </p:sp>
    </p:spTree>
    <p:extLst>
      <p:ext uri="{BB962C8B-B14F-4D97-AF65-F5344CB8AC3E}">
        <p14:creationId xmlns:p14="http://schemas.microsoft.com/office/powerpoint/2010/main" val="123247362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调用门元件实现的</a:t>
            </a:r>
            <a:r>
              <a:rPr lang="en-US" altLang="zh-CN" dirty="0"/>
              <a:t>4</a:t>
            </a:r>
            <a:r>
              <a:rPr lang="zh-CN" altLang="en-US" dirty="0"/>
              <a:t>选</a:t>
            </a:r>
            <a:r>
              <a:rPr lang="en-US" altLang="zh-CN" dirty="0"/>
              <a:t>1</a:t>
            </a:r>
            <a:r>
              <a:rPr lang="zh-CN" altLang="en-US" dirty="0"/>
              <a:t> </a:t>
            </a:r>
            <a:r>
              <a:rPr lang="en-US" altLang="zh-CN" dirty="0"/>
              <a:t>MUX</a:t>
            </a:r>
            <a:endParaRPr lang="en-US" dirty="0"/>
          </a:p>
        </p:txBody>
      </p:sp>
      <p:sp>
        <p:nvSpPr>
          <p:cNvPr id="3" name="Content Placeholder 2"/>
          <p:cNvSpPr>
            <a:spLocks noGrp="1"/>
          </p:cNvSpPr>
          <p:nvPr>
            <p:ph idx="1"/>
          </p:nvPr>
        </p:nvSpPr>
        <p:spPr>
          <a:xfrm>
            <a:off x="628650" y="1825625"/>
            <a:ext cx="3884356" cy="4351338"/>
          </a:xfrm>
        </p:spPr>
        <p:txBody>
          <a:bodyPr>
            <a:normAutofit fontScale="85000" lnSpcReduction="20000"/>
          </a:bodyPr>
          <a:lstStyle/>
          <a:p>
            <a:r>
              <a:rPr lang="en-US" dirty="0"/>
              <a:t>module mux4_1a(out,in1,in2,in3,in4,s0,s1);</a:t>
            </a:r>
          </a:p>
          <a:p>
            <a:r>
              <a:rPr lang="en-US" dirty="0"/>
              <a:t>input in1,in2,in3,in4,s0,s1; output out;</a:t>
            </a:r>
          </a:p>
          <a:p>
            <a:r>
              <a:rPr lang="en-US" dirty="0"/>
              <a:t>wire s0_n,s1_n,w,x,y,z;</a:t>
            </a:r>
          </a:p>
          <a:p>
            <a:r>
              <a:rPr lang="en-US" dirty="0"/>
              <a:t>not (sel0_n,s0),(s1_n,s1);</a:t>
            </a:r>
          </a:p>
          <a:p>
            <a:r>
              <a:rPr lang="en-US" dirty="0"/>
              <a:t>and (w,in1,s0_n,s1_n),(x,in2,s0_n,s1),</a:t>
            </a:r>
          </a:p>
          <a:p>
            <a:r>
              <a:rPr lang="en-US" dirty="0"/>
              <a:t>(y,in3,s0,s1_n),(z,in4,s0,s1);</a:t>
            </a:r>
          </a:p>
          <a:p>
            <a:r>
              <a:rPr lang="en-US" dirty="0"/>
              <a:t>or (</a:t>
            </a:r>
            <a:r>
              <a:rPr lang="en-US" dirty="0" err="1"/>
              <a:t>out,w,x,y,z</a:t>
            </a:r>
            <a:r>
              <a:rPr lang="en-US" dirty="0"/>
              <a:t>);</a:t>
            </a:r>
          </a:p>
          <a:p>
            <a:r>
              <a:rPr lang="en-US" dirty="0" err="1"/>
              <a:t>endmodule</a:t>
            </a:r>
            <a:endParaRPr lang="en-US" dirty="0"/>
          </a:p>
          <a:p>
            <a:endParaRPr lang="en-US" dirty="0"/>
          </a:p>
        </p:txBody>
      </p:sp>
      <p:pic>
        <p:nvPicPr>
          <p:cNvPr id="5" name="Picture 4"/>
          <p:cNvPicPr>
            <a:picLocks noChangeAspect="1"/>
          </p:cNvPicPr>
          <p:nvPr/>
        </p:nvPicPr>
        <p:blipFill>
          <a:blip r:embed="rId2"/>
          <a:stretch>
            <a:fillRect/>
          </a:stretch>
        </p:blipFill>
        <p:spPr>
          <a:xfrm>
            <a:off x="4572000" y="3076052"/>
            <a:ext cx="4415501" cy="3100911"/>
          </a:xfrm>
          <a:prstGeom prst="rect">
            <a:avLst/>
          </a:prstGeom>
        </p:spPr>
      </p:pic>
      <p:sp>
        <p:nvSpPr>
          <p:cNvPr id="6" name="TextBox 5"/>
          <p:cNvSpPr txBox="1"/>
          <p:nvPr/>
        </p:nvSpPr>
        <p:spPr>
          <a:xfrm>
            <a:off x="6061587" y="1690689"/>
            <a:ext cx="810928" cy="369332"/>
          </a:xfrm>
          <a:prstGeom prst="rect">
            <a:avLst/>
          </a:prstGeom>
          <a:noFill/>
        </p:spPr>
        <p:txBody>
          <a:bodyPr wrap="none" rtlCol="0">
            <a:spAutoFit/>
          </a:bodyPr>
          <a:lstStyle/>
          <a:p>
            <a:r>
              <a:rPr lang="en-US" altLang="zh-CN" dirty="0"/>
              <a:t>p022.v</a:t>
            </a:r>
            <a:endParaRPr lang="en-US" dirty="0"/>
          </a:p>
        </p:txBody>
      </p:sp>
    </p:spTree>
    <p:extLst>
      <p:ext uri="{BB962C8B-B14F-4D97-AF65-F5344CB8AC3E}">
        <p14:creationId xmlns:p14="http://schemas.microsoft.com/office/powerpoint/2010/main" val="23493993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行为描述</a:t>
            </a:r>
            <a:endParaRPr lang="en-US" dirty="0"/>
          </a:p>
        </p:txBody>
      </p:sp>
      <p:sp>
        <p:nvSpPr>
          <p:cNvPr id="3" name="Content Placeholder 2"/>
          <p:cNvSpPr>
            <a:spLocks noGrp="1"/>
          </p:cNvSpPr>
          <p:nvPr>
            <p:ph idx="1"/>
          </p:nvPr>
        </p:nvSpPr>
        <p:spPr/>
        <p:txBody>
          <a:bodyPr/>
          <a:lstStyle/>
          <a:p>
            <a:r>
              <a:rPr lang="zh-CN" altLang="en-US" dirty="0"/>
              <a:t>就是针对设计实体的数学模型的描述，其抽象程度远高于结构描述方式。行为描述类似于高级编程语言，单描述一个设计实体的行为时，无需知道具体电路的结构，只需要描述清楚输入与输出信号的行为，而不需要花费更多的精力关注设计功能的门级实现</a:t>
            </a:r>
            <a:endParaRPr lang="en-US" dirty="0"/>
          </a:p>
        </p:txBody>
      </p:sp>
    </p:spTree>
    <p:extLst>
      <p:ext uri="{BB962C8B-B14F-4D97-AF65-F5344CB8AC3E}">
        <p14:creationId xmlns:p14="http://schemas.microsoft.com/office/powerpoint/2010/main" val="305899470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用</a:t>
            </a:r>
            <a:r>
              <a:rPr lang="en-US" altLang="zh-CN" dirty="0"/>
              <a:t>case</a:t>
            </a:r>
            <a:r>
              <a:rPr lang="zh-CN" altLang="en-US" dirty="0"/>
              <a:t>语句描述的</a:t>
            </a:r>
            <a:r>
              <a:rPr lang="en-US" altLang="zh-CN" dirty="0"/>
              <a:t>4</a:t>
            </a:r>
            <a:r>
              <a:rPr lang="zh-CN" altLang="en-US" dirty="0"/>
              <a:t>选</a:t>
            </a:r>
            <a:r>
              <a:rPr lang="en-US" altLang="zh-CN" dirty="0"/>
              <a:t>1 MUX</a:t>
            </a:r>
            <a:endParaRPr lang="en-US" dirty="0"/>
          </a:p>
        </p:txBody>
      </p:sp>
      <p:sp>
        <p:nvSpPr>
          <p:cNvPr id="3" name="Content Placeholder 2"/>
          <p:cNvSpPr>
            <a:spLocks noGrp="1"/>
          </p:cNvSpPr>
          <p:nvPr>
            <p:ph idx="1"/>
          </p:nvPr>
        </p:nvSpPr>
        <p:spPr/>
        <p:txBody>
          <a:bodyPr>
            <a:normAutofit fontScale="92500" lnSpcReduction="10000"/>
          </a:bodyPr>
          <a:lstStyle/>
          <a:p>
            <a:r>
              <a:rPr lang="en-US" dirty="0"/>
              <a:t>module mux4_1b(out,in1,in2,in3,in4,s0,s1);</a:t>
            </a:r>
          </a:p>
          <a:p>
            <a:r>
              <a:rPr lang="en-US" dirty="0"/>
              <a:t>input in1,in2,in3,in4,s0,s1;</a:t>
            </a:r>
          </a:p>
          <a:p>
            <a:r>
              <a:rPr lang="en-US" dirty="0"/>
              <a:t>output </a:t>
            </a:r>
            <a:r>
              <a:rPr lang="en-US" dirty="0" err="1"/>
              <a:t>reg</a:t>
            </a:r>
            <a:r>
              <a:rPr lang="en-US" dirty="0"/>
              <a:t> out;</a:t>
            </a:r>
          </a:p>
          <a:p>
            <a:r>
              <a:rPr lang="en-US" dirty="0"/>
              <a:t>always@(*) //使用通配符</a:t>
            </a:r>
          </a:p>
          <a:p>
            <a:r>
              <a:rPr lang="en-US" dirty="0"/>
              <a:t>case({s0,s1})</a:t>
            </a:r>
          </a:p>
          <a:p>
            <a:r>
              <a:rPr lang="en-US" dirty="0"/>
              <a:t>2'b00:out=in1;</a:t>
            </a:r>
          </a:p>
          <a:p>
            <a:r>
              <a:rPr lang="en-US" dirty="0"/>
              <a:t>2'b01:out=in2;</a:t>
            </a:r>
          </a:p>
          <a:p>
            <a:r>
              <a:rPr lang="en-US" dirty="0"/>
              <a:t>2'b10:out=in3;</a:t>
            </a:r>
          </a:p>
          <a:p>
            <a:r>
              <a:rPr lang="en-US" dirty="0"/>
              <a:t>2'b11:out=in4;</a:t>
            </a:r>
          </a:p>
          <a:p>
            <a:r>
              <a:rPr lang="en-US" dirty="0" err="1"/>
              <a:t>default:out</a:t>
            </a:r>
            <a:r>
              <a:rPr lang="en-US" dirty="0"/>
              <a:t>=2'bx;</a:t>
            </a:r>
          </a:p>
          <a:p>
            <a:r>
              <a:rPr lang="en-US" dirty="0" err="1"/>
              <a:t>endcase</a:t>
            </a:r>
            <a:endParaRPr lang="en-US" dirty="0"/>
          </a:p>
          <a:p>
            <a:r>
              <a:rPr lang="en-US" dirty="0" err="1"/>
              <a:t>endmodule</a:t>
            </a:r>
            <a:endParaRPr lang="en-US" dirty="0"/>
          </a:p>
        </p:txBody>
      </p:sp>
      <p:sp>
        <p:nvSpPr>
          <p:cNvPr id="4" name="TextBox 3"/>
          <p:cNvSpPr txBox="1"/>
          <p:nvPr/>
        </p:nvSpPr>
        <p:spPr>
          <a:xfrm>
            <a:off x="6858000" y="1506023"/>
            <a:ext cx="810928" cy="369332"/>
          </a:xfrm>
          <a:prstGeom prst="rect">
            <a:avLst/>
          </a:prstGeom>
          <a:noFill/>
        </p:spPr>
        <p:txBody>
          <a:bodyPr wrap="none" rtlCol="0">
            <a:spAutoFit/>
          </a:bodyPr>
          <a:lstStyle/>
          <a:p>
            <a:r>
              <a:rPr lang="en-US" altLang="zh-CN" dirty="0"/>
              <a:t>p023.v</a:t>
            </a:r>
            <a:endParaRPr lang="en-US" dirty="0"/>
          </a:p>
        </p:txBody>
      </p:sp>
    </p:spTree>
    <p:extLst>
      <p:ext uri="{BB962C8B-B14F-4D97-AF65-F5344CB8AC3E}">
        <p14:creationId xmlns:p14="http://schemas.microsoft.com/office/powerpoint/2010/main" val="402361807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采用行为描述方式时需注意</a:t>
            </a:r>
            <a:endParaRPr lang="en-US" dirty="0"/>
          </a:p>
        </p:txBody>
      </p:sp>
      <p:sp>
        <p:nvSpPr>
          <p:cNvPr id="3" name="Content Placeholder 2"/>
          <p:cNvSpPr>
            <a:spLocks noGrp="1"/>
          </p:cNvSpPr>
          <p:nvPr>
            <p:ph idx="1"/>
          </p:nvPr>
        </p:nvSpPr>
        <p:spPr/>
        <p:txBody>
          <a:bodyPr/>
          <a:lstStyle/>
          <a:p>
            <a:r>
              <a:rPr lang="zh-CN" altLang="en-US" dirty="0"/>
              <a:t>用行为描述模式设计电路，可以降低设计难度。行为描述只需表示输入和输出之间的关系，不需要包含任何结构方面的信息。设计者只需写出源程序，而挑选电路方案的工作由</a:t>
            </a:r>
            <a:r>
              <a:rPr lang="en-US" altLang="zh-CN" dirty="0"/>
              <a:t>EDA</a:t>
            </a:r>
            <a:r>
              <a:rPr lang="zh-CN" altLang="en-US" dirty="0"/>
              <a:t>软件自动完成。</a:t>
            </a:r>
            <a:endParaRPr lang="en-US" altLang="zh-CN" dirty="0"/>
          </a:p>
          <a:p>
            <a:r>
              <a:rPr lang="zh-CN" altLang="en-US" dirty="0"/>
              <a:t>在电路的规模较大或者需要描述复杂的逻辑关系时，应首先考虑用行为描述方式设计电路，如果设计的结果不能满足资源占有率的要求，则应该变描述方式。</a:t>
            </a:r>
            <a:endParaRPr lang="en-US" altLang="zh-CN" dirty="0"/>
          </a:p>
        </p:txBody>
      </p:sp>
    </p:spTree>
    <p:extLst>
      <p:ext uri="{BB962C8B-B14F-4D97-AF65-F5344CB8AC3E}">
        <p14:creationId xmlns:p14="http://schemas.microsoft.com/office/powerpoint/2010/main" val="34947714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数据流描述</a:t>
            </a:r>
            <a:endParaRPr lang="en-US" dirty="0"/>
          </a:p>
        </p:txBody>
      </p:sp>
      <p:sp>
        <p:nvSpPr>
          <p:cNvPr id="3" name="Content Placeholder 2"/>
          <p:cNvSpPr>
            <a:spLocks noGrp="1"/>
          </p:cNvSpPr>
          <p:nvPr>
            <p:ph idx="1"/>
          </p:nvPr>
        </p:nvSpPr>
        <p:spPr/>
        <p:txBody>
          <a:bodyPr/>
          <a:lstStyle/>
          <a:p>
            <a:r>
              <a:rPr lang="zh-CN" altLang="en-US" dirty="0"/>
              <a:t>数据流描述方式主要使用持续赋值语句，多用于描述组合逻辑电路，其格式为：</a:t>
            </a:r>
            <a:endParaRPr lang="en-US" altLang="zh-CN" dirty="0"/>
          </a:p>
          <a:p>
            <a:r>
              <a:rPr lang="en-US" altLang="zh-CN" dirty="0"/>
              <a:t>assign</a:t>
            </a:r>
            <a:r>
              <a:rPr lang="zh-CN" altLang="en-US" dirty="0"/>
              <a:t> </a:t>
            </a:r>
            <a:r>
              <a:rPr lang="en-US" altLang="zh-CN" dirty="0"/>
              <a:t>LHS_NET</a:t>
            </a:r>
            <a:r>
              <a:rPr lang="zh-CN" altLang="en-US" dirty="0"/>
              <a:t> </a:t>
            </a:r>
            <a:r>
              <a:rPr lang="en-US" altLang="zh-CN" dirty="0"/>
              <a:t>=</a:t>
            </a:r>
            <a:r>
              <a:rPr lang="zh-CN" altLang="en-US" dirty="0"/>
              <a:t> </a:t>
            </a:r>
            <a:r>
              <a:rPr lang="en-US" altLang="zh-CN" dirty="0" err="1"/>
              <a:t>RHS_expression</a:t>
            </a:r>
            <a:r>
              <a:rPr lang="en-US" altLang="zh-CN" dirty="0"/>
              <a:t>;</a:t>
            </a:r>
          </a:p>
          <a:p>
            <a:r>
              <a:rPr lang="zh-CN" altLang="en-US" dirty="0"/>
              <a:t>右边表达式中的操作无论何时发生变化，都会引起表达式值的重新计算，并将重新计算后的值赋予左边表达式的</a:t>
            </a:r>
            <a:r>
              <a:rPr lang="en-US" altLang="zh-CN" dirty="0"/>
              <a:t>net</a:t>
            </a:r>
            <a:r>
              <a:rPr lang="zh-CN" altLang="en-US" dirty="0"/>
              <a:t>型变量</a:t>
            </a:r>
            <a:endParaRPr lang="en-US" dirty="0"/>
          </a:p>
        </p:txBody>
      </p:sp>
    </p:spTree>
    <p:extLst>
      <p:ext uri="{BB962C8B-B14F-4D97-AF65-F5344CB8AC3E}">
        <p14:creationId xmlns:p14="http://schemas.microsoft.com/office/powerpoint/2010/main" val="112331273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数据流描述的</a:t>
            </a:r>
            <a:r>
              <a:rPr lang="en-US" altLang="zh-CN" dirty="0"/>
              <a:t>4</a:t>
            </a:r>
            <a:r>
              <a:rPr lang="zh-CN" altLang="en-US" dirty="0"/>
              <a:t>选</a:t>
            </a:r>
            <a:r>
              <a:rPr lang="en-US" altLang="zh-CN" dirty="0"/>
              <a:t>1 MUX</a:t>
            </a:r>
            <a:endParaRPr lang="en-US" dirty="0"/>
          </a:p>
        </p:txBody>
      </p:sp>
      <p:sp>
        <p:nvSpPr>
          <p:cNvPr id="3" name="Content Placeholder 2"/>
          <p:cNvSpPr>
            <a:spLocks noGrp="1"/>
          </p:cNvSpPr>
          <p:nvPr>
            <p:ph idx="1"/>
          </p:nvPr>
        </p:nvSpPr>
        <p:spPr/>
        <p:txBody>
          <a:bodyPr/>
          <a:lstStyle/>
          <a:p>
            <a:r>
              <a:rPr lang="en-US" dirty="0"/>
              <a:t>module mux4_1c(out,in1,in2,in3,in4,s0,s1);</a:t>
            </a:r>
          </a:p>
          <a:p>
            <a:r>
              <a:rPr lang="en-US" dirty="0"/>
              <a:t>input in1,in2,in3,in4,s0,s1;</a:t>
            </a:r>
          </a:p>
          <a:p>
            <a:r>
              <a:rPr lang="en-US" dirty="0"/>
              <a:t>output out;</a:t>
            </a:r>
          </a:p>
          <a:p>
            <a:r>
              <a:rPr lang="en-US" dirty="0"/>
              <a:t>assign out=(in1 &amp; ~s0 &amp; ~s1)|(in2 &amp; ~s0 &amp; s1)|</a:t>
            </a:r>
          </a:p>
          <a:p>
            <a:r>
              <a:rPr lang="en-US" dirty="0"/>
              <a:t>(in3&amp; s0 &amp; ~s1)|(in4 &amp; s0 &amp; s1);</a:t>
            </a:r>
          </a:p>
          <a:p>
            <a:r>
              <a:rPr lang="en-US" dirty="0" err="1"/>
              <a:t>endmodule</a:t>
            </a:r>
            <a:endParaRPr lang="en-US" dirty="0"/>
          </a:p>
          <a:p>
            <a:endParaRPr lang="en-US" dirty="0"/>
          </a:p>
        </p:txBody>
      </p:sp>
      <p:sp>
        <p:nvSpPr>
          <p:cNvPr id="4" name="TextBox 3"/>
          <p:cNvSpPr txBox="1"/>
          <p:nvPr/>
        </p:nvSpPr>
        <p:spPr>
          <a:xfrm>
            <a:off x="7433186" y="4542503"/>
            <a:ext cx="810928" cy="369332"/>
          </a:xfrm>
          <a:prstGeom prst="rect">
            <a:avLst/>
          </a:prstGeom>
          <a:noFill/>
        </p:spPr>
        <p:txBody>
          <a:bodyPr wrap="none" rtlCol="0">
            <a:spAutoFit/>
          </a:bodyPr>
          <a:lstStyle/>
          <a:p>
            <a:r>
              <a:rPr lang="en-US" altLang="zh-CN" dirty="0"/>
              <a:t>p024.v</a:t>
            </a:r>
            <a:endParaRPr lang="en-US" dirty="0"/>
          </a:p>
        </p:txBody>
      </p:sp>
    </p:spTree>
    <p:extLst>
      <p:ext uri="{BB962C8B-B14F-4D97-AF65-F5344CB8AC3E}">
        <p14:creationId xmlns:p14="http://schemas.microsoft.com/office/powerpoint/2010/main" val="216806038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数据流描述</a:t>
            </a:r>
            <a:endParaRPr lang="en-US" dirty="0"/>
          </a:p>
        </p:txBody>
      </p:sp>
      <p:sp>
        <p:nvSpPr>
          <p:cNvPr id="3" name="Content Placeholder 2"/>
          <p:cNvSpPr>
            <a:spLocks noGrp="1"/>
          </p:cNvSpPr>
          <p:nvPr>
            <p:ph idx="1"/>
          </p:nvPr>
        </p:nvSpPr>
        <p:spPr/>
        <p:txBody>
          <a:bodyPr/>
          <a:lstStyle/>
          <a:p>
            <a:r>
              <a:rPr lang="zh-CN" altLang="en-US" dirty="0"/>
              <a:t>用数据流描述模式设计电路与用传统的逻辑方程设计电路很相似。设计中只要有了布尔代数表达式就很容易将它用数据流方式表达出来。表达方式是用</a:t>
            </a:r>
            <a:r>
              <a:rPr lang="en-US" altLang="zh-CN" dirty="0"/>
              <a:t>Verilog</a:t>
            </a:r>
            <a:r>
              <a:rPr lang="zh-CN" altLang="en-US" dirty="0"/>
              <a:t>中的逻辑运算符置换布尔逻辑运算符即可。</a:t>
            </a:r>
            <a:endParaRPr lang="en-US" altLang="zh-CN" dirty="0"/>
          </a:p>
          <a:p>
            <a:r>
              <a:rPr lang="en-US" altLang="zh-CN" dirty="0"/>
              <a:t>assign</a:t>
            </a:r>
            <a:r>
              <a:rPr lang="zh-CN" altLang="en-US" dirty="0"/>
              <a:t> </a:t>
            </a:r>
            <a:r>
              <a:rPr lang="en-US" altLang="zh-CN" dirty="0"/>
              <a:t>F=(</a:t>
            </a:r>
            <a:r>
              <a:rPr lang="en-US" altLang="zh-CN" dirty="0" err="1"/>
              <a:t>a&amp;b</a:t>
            </a:r>
            <a:r>
              <a:rPr lang="en-US" altLang="zh-CN" dirty="0"/>
              <a:t>)|(~(</a:t>
            </a:r>
            <a:r>
              <a:rPr lang="en-US" altLang="zh-CN" dirty="0" err="1"/>
              <a:t>c&amp;d</a:t>
            </a:r>
            <a:r>
              <a:rPr lang="en-US" altLang="zh-CN" dirty="0"/>
              <a:t>))</a:t>
            </a:r>
            <a:r>
              <a:rPr lang="zh-CN" altLang="en-US" dirty="0"/>
              <a:t>。</a:t>
            </a:r>
            <a:endParaRPr lang="en-US" altLang="zh-CN" dirty="0"/>
          </a:p>
        </p:txBody>
      </p:sp>
    </p:spTree>
    <p:extLst>
      <p:ext uri="{BB962C8B-B14F-4D97-AF65-F5344CB8AC3E}">
        <p14:creationId xmlns:p14="http://schemas.microsoft.com/office/powerpoint/2010/main" val="249626260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不同描述风格的设计</a:t>
            </a:r>
            <a:endParaRPr lang="en-US" dirty="0"/>
          </a:p>
        </p:txBody>
      </p:sp>
      <p:sp>
        <p:nvSpPr>
          <p:cNvPr id="3" name="Content Placeholder 2"/>
          <p:cNvSpPr>
            <a:spLocks noGrp="1"/>
          </p:cNvSpPr>
          <p:nvPr>
            <p:ph idx="1"/>
          </p:nvPr>
        </p:nvSpPr>
        <p:spPr/>
        <p:txBody>
          <a:bodyPr/>
          <a:lstStyle/>
          <a:p>
            <a:r>
              <a:rPr lang="zh-CN" altLang="en-US" dirty="0"/>
              <a:t>对于设计者而言，采用的描述级别越高，设计越容易；对于综合器而言，行为级的描述为综合器的优化提供了更大的空间，较之门级结构描述更能发挥综合器的性能，所以在电路设计中，除非一些关键路径的设计采用门级结构描述外，一般更多采用行为建模方式。</a:t>
            </a:r>
            <a:endParaRPr lang="en-US" dirty="0"/>
          </a:p>
        </p:txBody>
      </p:sp>
    </p:spTree>
    <p:extLst>
      <p:ext uri="{BB962C8B-B14F-4D97-AF65-F5344CB8AC3E}">
        <p14:creationId xmlns:p14="http://schemas.microsoft.com/office/powerpoint/2010/main" val="2365779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Verilog</a:t>
            </a:r>
            <a:r>
              <a:rPr kumimoji="1" lang="zh-CN" altLang="en-US" dirty="0"/>
              <a:t>模块的模板</a:t>
            </a:r>
          </a:p>
        </p:txBody>
      </p:sp>
      <p:sp>
        <p:nvSpPr>
          <p:cNvPr id="3" name="Content Placeholder 2"/>
          <p:cNvSpPr>
            <a:spLocks noGrp="1"/>
          </p:cNvSpPr>
          <p:nvPr>
            <p:ph idx="1"/>
          </p:nvPr>
        </p:nvSpPr>
        <p:spPr>
          <a:xfrm>
            <a:off x="628650" y="1320800"/>
            <a:ext cx="3581400" cy="5410200"/>
          </a:xfrm>
        </p:spPr>
        <p:txBody>
          <a:bodyPr>
            <a:noAutofit/>
          </a:bodyPr>
          <a:lstStyle/>
          <a:p>
            <a:r>
              <a:rPr lang="mr-IN" sz="2000" b="1" dirty="0" err="1"/>
              <a:t>module</a:t>
            </a:r>
            <a:r>
              <a:rPr lang="mr-IN" sz="2000" b="1" dirty="0"/>
              <a:t> &lt;</a:t>
            </a:r>
            <a:r>
              <a:rPr lang="mr-IN" sz="2000" b="1" dirty="0" err="1"/>
              <a:t>顶层模块名</a:t>
            </a:r>
            <a:r>
              <a:rPr lang="mr-IN" sz="2000" b="1" dirty="0"/>
              <a:t>&gt; (&lt;</a:t>
            </a:r>
            <a:r>
              <a:rPr lang="mr-IN" sz="2000" b="1" dirty="0" err="1"/>
              <a:t>输入输出端口列表</a:t>
            </a:r>
            <a:r>
              <a:rPr lang="mr-IN" sz="2000" b="1" dirty="0"/>
              <a:t>&gt;);</a:t>
            </a:r>
          </a:p>
          <a:p>
            <a:r>
              <a:rPr lang="mr-IN" sz="2000" b="1" dirty="0" err="1"/>
              <a:t>output</a:t>
            </a:r>
            <a:r>
              <a:rPr lang="mr-IN" sz="2000" b="1" dirty="0"/>
              <a:t> </a:t>
            </a:r>
            <a:r>
              <a:rPr lang="mr-IN" sz="2000" b="1" dirty="0" err="1"/>
              <a:t>输出端口列表</a:t>
            </a:r>
            <a:r>
              <a:rPr lang="mr-IN" sz="2000" b="1" dirty="0"/>
              <a:t>; //</a:t>
            </a:r>
            <a:r>
              <a:rPr lang="mr-IN" sz="2000" b="1" dirty="0" err="1"/>
              <a:t>输出端口声明</a:t>
            </a:r>
            <a:endParaRPr lang="mr-IN" sz="2000" b="1" dirty="0"/>
          </a:p>
          <a:p>
            <a:r>
              <a:rPr lang="mr-IN" sz="2000" b="1" dirty="0" err="1"/>
              <a:t>input</a:t>
            </a:r>
            <a:r>
              <a:rPr lang="mr-IN" sz="2000" b="1" dirty="0"/>
              <a:t> </a:t>
            </a:r>
            <a:r>
              <a:rPr lang="mr-IN" sz="2000" b="1" dirty="0" err="1"/>
              <a:t>输入端口列表</a:t>
            </a:r>
            <a:r>
              <a:rPr lang="mr-IN" sz="2000" b="1" dirty="0"/>
              <a:t>; //</a:t>
            </a:r>
            <a:r>
              <a:rPr lang="mr-IN" sz="2000" b="1" dirty="0" err="1"/>
              <a:t>输入端口声明</a:t>
            </a:r>
            <a:endParaRPr lang="mr-IN" sz="2000" b="1" dirty="0"/>
          </a:p>
          <a:p>
            <a:r>
              <a:rPr lang="mr-IN" sz="2000" b="1" dirty="0"/>
              <a:t>/*</a:t>
            </a:r>
            <a:r>
              <a:rPr lang="mr-IN" sz="2000" b="1" dirty="0" err="1"/>
              <a:t>定义数据，信号的类型，函数声明</a:t>
            </a:r>
            <a:r>
              <a:rPr lang="mr-IN" sz="2000" b="1" dirty="0"/>
              <a:t>*/</a:t>
            </a:r>
          </a:p>
          <a:p>
            <a:r>
              <a:rPr lang="mr-IN" sz="2000" b="1" dirty="0" err="1"/>
              <a:t>reg</a:t>
            </a:r>
            <a:r>
              <a:rPr lang="mr-IN" sz="2000" b="1" dirty="0"/>
              <a:t> </a:t>
            </a:r>
            <a:r>
              <a:rPr lang="mr-IN" sz="2000" b="1" dirty="0" err="1"/>
              <a:t>信号名</a:t>
            </a:r>
            <a:r>
              <a:rPr lang="mr-IN" sz="2000" b="1" dirty="0"/>
              <a:t>；</a:t>
            </a:r>
          </a:p>
          <a:p>
            <a:r>
              <a:rPr lang="mr-IN" sz="2000" b="1" dirty="0"/>
              <a:t>//</a:t>
            </a:r>
            <a:r>
              <a:rPr lang="mr-IN" sz="2000" b="1" dirty="0" err="1"/>
              <a:t>逻辑功能定义</a:t>
            </a:r>
            <a:endParaRPr lang="mr-IN" sz="2000" b="1" dirty="0"/>
          </a:p>
          <a:p>
            <a:r>
              <a:rPr lang="mr-IN" sz="2000" b="1" dirty="0" err="1"/>
              <a:t>assign</a:t>
            </a:r>
            <a:r>
              <a:rPr lang="mr-IN" sz="2000" b="1" dirty="0"/>
              <a:t> &lt;</a:t>
            </a:r>
            <a:r>
              <a:rPr lang="mr-IN" sz="2000" b="1" dirty="0" err="1"/>
              <a:t>结果信号名</a:t>
            </a:r>
            <a:r>
              <a:rPr lang="mr-IN" sz="2000" b="1" dirty="0"/>
              <a:t>&gt;=&lt;</a:t>
            </a:r>
            <a:r>
              <a:rPr lang="mr-IN" sz="2000" b="1" dirty="0" err="1"/>
              <a:t>表达式</a:t>
            </a:r>
            <a:r>
              <a:rPr lang="mr-IN" sz="2000" b="1" dirty="0"/>
              <a:t>&gt;； //</a:t>
            </a:r>
            <a:r>
              <a:rPr lang="mr-IN" sz="2000" b="1" dirty="0" err="1"/>
              <a:t>使用assign语句定义逻辑功能</a:t>
            </a:r>
            <a:endParaRPr lang="mr-IN" sz="2000" b="1" dirty="0"/>
          </a:p>
          <a:p>
            <a:r>
              <a:rPr lang="mr-IN" sz="2000" b="1" dirty="0"/>
              <a:t>//</a:t>
            </a:r>
            <a:r>
              <a:rPr lang="mr-IN" sz="2000" b="1" dirty="0" err="1"/>
              <a:t>用always块描述逻辑功能</a:t>
            </a:r>
            <a:endParaRPr lang="mr-IN" sz="2000" b="1" dirty="0"/>
          </a:p>
        </p:txBody>
      </p:sp>
      <p:sp>
        <p:nvSpPr>
          <p:cNvPr id="4" name="Content Placeholder 2"/>
          <p:cNvSpPr txBox="1">
            <a:spLocks/>
          </p:cNvSpPr>
          <p:nvPr/>
        </p:nvSpPr>
        <p:spPr>
          <a:xfrm>
            <a:off x="4470400" y="1447800"/>
            <a:ext cx="4305300" cy="54102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mr-IN" sz="1600" b="1" dirty="0" err="1"/>
              <a:t>always</a:t>
            </a:r>
            <a:r>
              <a:rPr lang="mr-IN" sz="1600" b="1" dirty="0"/>
              <a:t> @ (&lt;</a:t>
            </a:r>
            <a:r>
              <a:rPr lang="mr-IN" sz="1600" b="1" dirty="0" err="1"/>
              <a:t>敏感信号表达式</a:t>
            </a:r>
            <a:r>
              <a:rPr lang="mr-IN" sz="1600" b="1" dirty="0"/>
              <a:t>&gt;)</a:t>
            </a:r>
          </a:p>
          <a:p>
            <a:r>
              <a:rPr lang="mr-IN" sz="1600" b="1" dirty="0" err="1"/>
              <a:t>begin</a:t>
            </a:r>
            <a:endParaRPr lang="mr-IN" sz="1600" b="1" dirty="0"/>
          </a:p>
          <a:p>
            <a:r>
              <a:rPr lang="mr-IN" sz="1600" b="1" dirty="0"/>
              <a:t>//</a:t>
            </a:r>
            <a:r>
              <a:rPr lang="mr-IN" sz="1600" b="1" dirty="0" err="1"/>
              <a:t>过程赋值</a:t>
            </a:r>
            <a:endParaRPr lang="mr-IN" sz="1600" b="1" dirty="0"/>
          </a:p>
          <a:p>
            <a:r>
              <a:rPr lang="mr-IN" sz="1600" b="1" dirty="0"/>
              <a:t>//</a:t>
            </a:r>
            <a:r>
              <a:rPr lang="mr-IN" sz="1600" b="1" dirty="0" err="1"/>
              <a:t>if-else，case语句</a:t>
            </a:r>
            <a:endParaRPr lang="mr-IN" sz="1600" b="1" dirty="0"/>
          </a:p>
          <a:p>
            <a:r>
              <a:rPr lang="mr-IN" sz="1600" b="1" dirty="0"/>
              <a:t>//</a:t>
            </a:r>
            <a:r>
              <a:rPr lang="mr-IN" sz="1600" b="1" dirty="0" err="1"/>
              <a:t>while，repeat，for循环语句</a:t>
            </a:r>
            <a:endParaRPr lang="mr-IN" sz="1600" b="1" dirty="0"/>
          </a:p>
          <a:p>
            <a:r>
              <a:rPr lang="mr-IN" sz="1600" b="1" dirty="0"/>
              <a:t>//</a:t>
            </a:r>
            <a:r>
              <a:rPr lang="mr-IN" sz="1600" b="1" dirty="0" err="1"/>
              <a:t>task，function调用</a:t>
            </a:r>
            <a:endParaRPr lang="mr-IN" sz="1600" b="1" dirty="0"/>
          </a:p>
          <a:p>
            <a:r>
              <a:rPr lang="mr-IN" sz="1600" b="1" dirty="0" err="1"/>
              <a:t>end</a:t>
            </a:r>
            <a:endParaRPr lang="mr-IN" sz="1600" b="1" dirty="0"/>
          </a:p>
          <a:p>
            <a:r>
              <a:rPr lang="mr-IN" sz="1600" b="1" dirty="0"/>
              <a:t>//</a:t>
            </a:r>
            <a:r>
              <a:rPr lang="mr-IN" sz="1600" b="1" dirty="0" err="1"/>
              <a:t>调用其他模块</a:t>
            </a:r>
            <a:endParaRPr lang="mr-IN" sz="1600" b="1" dirty="0"/>
          </a:p>
          <a:p>
            <a:r>
              <a:rPr lang="mr-IN" sz="1600" b="1" dirty="0"/>
              <a:t>&lt;</a:t>
            </a:r>
            <a:r>
              <a:rPr lang="mr-IN" sz="1600" b="1" dirty="0" err="1"/>
              <a:t>调用模块名module_name</a:t>
            </a:r>
            <a:r>
              <a:rPr lang="mr-IN" sz="1600" b="1" dirty="0"/>
              <a:t> &gt; &lt;</a:t>
            </a:r>
            <a:r>
              <a:rPr lang="mr-IN" sz="1600" b="1" dirty="0" err="1"/>
              <a:t>例化模块名</a:t>
            </a:r>
            <a:r>
              <a:rPr lang="mr-IN" sz="1600" b="1" dirty="0"/>
              <a:t>&gt; (&lt;</a:t>
            </a:r>
            <a:r>
              <a:rPr lang="mr-IN" sz="1600" b="1" dirty="0" err="1"/>
              <a:t>端口列表port_list</a:t>
            </a:r>
            <a:r>
              <a:rPr lang="mr-IN" sz="1600" b="1" dirty="0"/>
              <a:t> &gt;);</a:t>
            </a:r>
          </a:p>
          <a:p>
            <a:r>
              <a:rPr lang="mr-IN" sz="1600" b="1" dirty="0"/>
              <a:t>//</a:t>
            </a:r>
            <a:r>
              <a:rPr lang="mr-IN" sz="1600" b="1" dirty="0" err="1"/>
              <a:t>门元件例化</a:t>
            </a:r>
            <a:endParaRPr lang="mr-IN" sz="1600" b="1" dirty="0"/>
          </a:p>
          <a:p>
            <a:r>
              <a:rPr lang="mr-IN" sz="1600" b="1" dirty="0" err="1"/>
              <a:t>门元件关键字</a:t>
            </a:r>
            <a:r>
              <a:rPr lang="mr-IN" sz="1600" b="1" dirty="0"/>
              <a:t> &lt;</a:t>
            </a:r>
            <a:r>
              <a:rPr lang="mr-IN" sz="1600" b="1" dirty="0" err="1"/>
              <a:t>例化门元件名</a:t>
            </a:r>
            <a:r>
              <a:rPr lang="mr-IN" sz="1600" b="1" dirty="0"/>
              <a:t>&gt; (&lt;</a:t>
            </a:r>
            <a:r>
              <a:rPr lang="mr-IN" sz="1600" b="1" dirty="0" err="1"/>
              <a:t>端口列表port_list</a:t>
            </a:r>
            <a:r>
              <a:rPr lang="mr-IN" sz="1600" b="1" dirty="0"/>
              <a:t>&gt;);</a:t>
            </a:r>
          </a:p>
          <a:p>
            <a:r>
              <a:rPr lang="mr-IN" sz="1600" b="1" dirty="0" err="1"/>
              <a:t>endmodule</a:t>
            </a:r>
            <a:endParaRPr lang="mr-IN" sz="1600" b="1" dirty="0"/>
          </a:p>
        </p:txBody>
      </p:sp>
    </p:spTree>
    <p:extLst>
      <p:ext uri="{BB962C8B-B14F-4D97-AF65-F5344CB8AC3E}">
        <p14:creationId xmlns:p14="http://schemas.microsoft.com/office/powerpoint/2010/main" val="30402481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调用门元件实现的</a:t>
            </a:r>
            <a:r>
              <a:rPr lang="en-US" altLang="zh-CN" dirty="0"/>
              <a:t>1</a:t>
            </a:r>
            <a:r>
              <a:rPr lang="zh-CN" altLang="en-US" dirty="0"/>
              <a:t>位全加器</a:t>
            </a:r>
            <a:endParaRPr lang="en-US" dirty="0"/>
          </a:p>
        </p:txBody>
      </p:sp>
      <p:sp>
        <p:nvSpPr>
          <p:cNvPr id="3" name="Content Placeholder 2"/>
          <p:cNvSpPr>
            <a:spLocks noGrp="1"/>
          </p:cNvSpPr>
          <p:nvPr>
            <p:ph idx="1"/>
          </p:nvPr>
        </p:nvSpPr>
        <p:spPr>
          <a:xfrm>
            <a:off x="628650" y="1825625"/>
            <a:ext cx="3795866" cy="4351338"/>
          </a:xfrm>
        </p:spPr>
        <p:txBody>
          <a:bodyPr>
            <a:normAutofit fontScale="85000" lnSpcReduction="20000"/>
          </a:bodyPr>
          <a:lstStyle/>
          <a:p>
            <a:r>
              <a:rPr lang="en-US" dirty="0"/>
              <a:t>module full_add1(a, b, </a:t>
            </a:r>
            <a:r>
              <a:rPr lang="en-US" dirty="0" err="1"/>
              <a:t>cin</a:t>
            </a:r>
            <a:r>
              <a:rPr lang="en-US" dirty="0"/>
              <a:t>, sum, </a:t>
            </a:r>
            <a:r>
              <a:rPr lang="en-US" dirty="0" err="1"/>
              <a:t>cout</a:t>
            </a:r>
            <a:r>
              <a:rPr lang="en-US" dirty="0"/>
              <a:t>);</a:t>
            </a:r>
          </a:p>
          <a:p>
            <a:r>
              <a:rPr lang="en-US" dirty="0"/>
              <a:t>input a, b, </a:t>
            </a:r>
            <a:r>
              <a:rPr lang="en-US" dirty="0" err="1"/>
              <a:t>cin</a:t>
            </a:r>
            <a:r>
              <a:rPr lang="en-US" dirty="0"/>
              <a:t>;</a:t>
            </a:r>
          </a:p>
          <a:p>
            <a:r>
              <a:rPr lang="en-US" dirty="0"/>
              <a:t>output sum, </a:t>
            </a:r>
            <a:r>
              <a:rPr lang="en-US" dirty="0" err="1"/>
              <a:t>cout</a:t>
            </a:r>
            <a:r>
              <a:rPr lang="en-US" dirty="0"/>
              <a:t>;</a:t>
            </a:r>
          </a:p>
          <a:p>
            <a:r>
              <a:rPr lang="en-US" dirty="0"/>
              <a:t>wire s1,m1, m2, m3;</a:t>
            </a:r>
          </a:p>
          <a:p>
            <a:r>
              <a:rPr lang="en-US" dirty="0"/>
              <a:t>and (m1, a, b),</a:t>
            </a:r>
          </a:p>
          <a:p>
            <a:r>
              <a:rPr lang="en-US" dirty="0"/>
              <a:t>(m2, b, </a:t>
            </a:r>
            <a:r>
              <a:rPr lang="en-US" dirty="0" err="1"/>
              <a:t>cin</a:t>
            </a:r>
            <a:r>
              <a:rPr lang="en-US" dirty="0"/>
              <a:t>),</a:t>
            </a:r>
          </a:p>
          <a:p>
            <a:r>
              <a:rPr lang="en-US" dirty="0"/>
              <a:t>(m3, a, </a:t>
            </a:r>
            <a:r>
              <a:rPr lang="en-US" dirty="0" err="1"/>
              <a:t>cin</a:t>
            </a:r>
            <a:r>
              <a:rPr lang="en-US" dirty="0"/>
              <a:t>);</a:t>
            </a:r>
          </a:p>
          <a:p>
            <a:r>
              <a:rPr lang="en-US" dirty="0" err="1"/>
              <a:t>xor</a:t>
            </a:r>
            <a:r>
              <a:rPr lang="en-US" dirty="0"/>
              <a:t> (s1, a, b),</a:t>
            </a:r>
          </a:p>
          <a:p>
            <a:r>
              <a:rPr lang="en-US" dirty="0"/>
              <a:t>(sum, s1, </a:t>
            </a:r>
            <a:r>
              <a:rPr lang="en-US" dirty="0" err="1"/>
              <a:t>cin</a:t>
            </a:r>
            <a:r>
              <a:rPr lang="en-US" dirty="0"/>
              <a:t>);</a:t>
            </a:r>
          </a:p>
          <a:p>
            <a:r>
              <a:rPr lang="en-US" dirty="0"/>
              <a:t>or (</a:t>
            </a:r>
            <a:r>
              <a:rPr lang="en-US" dirty="0" err="1"/>
              <a:t>cout</a:t>
            </a:r>
            <a:r>
              <a:rPr lang="en-US" dirty="0"/>
              <a:t>, m1, m2, m3);</a:t>
            </a:r>
          </a:p>
          <a:p>
            <a:r>
              <a:rPr lang="en-US" dirty="0" err="1"/>
              <a:t>endmodule</a:t>
            </a:r>
            <a:endParaRPr lang="en-US" dirty="0"/>
          </a:p>
          <a:p>
            <a:endParaRPr lang="en-US" dirty="0"/>
          </a:p>
        </p:txBody>
      </p:sp>
      <p:pic>
        <p:nvPicPr>
          <p:cNvPr id="4" name="Picture 3"/>
          <p:cNvPicPr>
            <a:picLocks noChangeAspect="1"/>
          </p:cNvPicPr>
          <p:nvPr/>
        </p:nvPicPr>
        <p:blipFill>
          <a:blip r:embed="rId2"/>
          <a:stretch>
            <a:fillRect/>
          </a:stretch>
        </p:blipFill>
        <p:spPr>
          <a:xfrm>
            <a:off x="4424516" y="2590454"/>
            <a:ext cx="3875714" cy="3087149"/>
          </a:xfrm>
          <a:prstGeom prst="rect">
            <a:avLst/>
          </a:prstGeom>
        </p:spPr>
      </p:pic>
      <p:sp>
        <p:nvSpPr>
          <p:cNvPr id="5" name="TextBox 4"/>
          <p:cNvSpPr txBox="1"/>
          <p:nvPr/>
        </p:nvSpPr>
        <p:spPr>
          <a:xfrm>
            <a:off x="6681019" y="1690689"/>
            <a:ext cx="810928" cy="369332"/>
          </a:xfrm>
          <a:prstGeom prst="rect">
            <a:avLst/>
          </a:prstGeom>
          <a:noFill/>
        </p:spPr>
        <p:txBody>
          <a:bodyPr wrap="none" rtlCol="0">
            <a:spAutoFit/>
          </a:bodyPr>
          <a:lstStyle/>
          <a:p>
            <a:r>
              <a:rPr lang="en-US" altLang="zh-CN" dirty="0"/>
              <a:t>p025.v</a:t>
            </a:r>
            <a:endParaRPr lang="en-US" dirty="0"/>
          </a:p>
        </p:txBody>
      </p:sp>
    </p:spTree>
    <p:extLst>
      <p:ext uri="{BB962C8B-B14F-4D97-AF65-F5344CB8AC3E}">
        <p14:creationId xmlns:p14="http://schemas.microsoft.com/office/powerpoint/2010/main" val="214784965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数据流描述的</a:t>
            </a:r>
            <a:r>
              <a:rPr lang="en-US" altLang="zh-CN" dirty="0"/>
              <a:t>1</a:t>
            </a:r>
            <a:r>
              <a:rPr lang="zh-CN" altLang="en-US" dirty="0"/>
              <a:t>位全加器</a:t>
            </a:r>
            <a:endParaRPr lang="en-US" dirty="0"/>
          </a:p>
        </p:txBody>
      </p:sp>
      <p:sp>
        <p:nvSpPr>
          <p:cNvPr id="3" name="Content Placeholder 2"/>
          <p:cNvSpPr>
            <a:spLocks noGrp="1"/>
          </p:cNvSpPr>
          <p:nvPr>
            <p:ph idx="1"/>
          </p:nvPr>
        </p:nvSpPr>
        <p:spPr/>
        <p:txBody>
          <a:bodyPr/>
          <a:lstStyle/>
          <a:p>
            <a:r>
              <a:rPr lang="en-US" dirty="0"/>
              <a:t>module full_add2(</a:t>
            </a:r>
            <a:r>
              <a:rPr lang="en-US" dirty="0" err="1"/>
              <a:t>a,b,cin,sum,cout</a:t>
            </a:r>
            <a:r>
              <a:rPr lang="en-US" dirty="0"/>
              <a:t>);</a:t>
            </a:r>
          </a:p>
          <a:p>
            <a:r>
              <a:rPr lang="en-US" dirty="0"/>
              <a:t>input a, b, </a:t>
            </a:r>
            <a:r>
              <a:rPr lang="en-US" dirty="0" err="1"/>
              <a:t>cin</a:t>
            </a:r>
            <a:r>
              <a:rPr lang="en-US" dirty="0"/>
              <a:t>;</a:t>
            </a:r>
          </a:p>
          <a:p>
            <a:r>
              <a:rPr lang="en-US" dirty="0"/>
              <a:t>output sum, </a:t>
            </a:r>
            <a:r>
              <a:rPr lang="en-US" dirty="0" err="1"/>
              <a:t>cout</a:t>
            </a:r>
            <a:r>
              <a:rPr lang="en-US" dirty="0"/>
              <a:t>;</a:t>
            </a:r>
          </a:p>
          <a:p>
            <a:r>
              <a:rPr lang="en-US" dirty="0"/>
              <a:t>assign sum = a ^ b ^ </a:t>
            </a:r>
            <a:r>
              <a:rPr lang="en-US" dirty="0" err="1"/>
              <a:t>cin</a:t>
            </a:r>
            <a:r>
              <a:rPr lang="en-US" dirty="0"/>
              <a:t>;</a:t>
            </a:r>
          </a:p>
          <a:p>
            <a:r>
              <a:rPr lang="en-US" dirty="0"/>
              <a:t>assign </a:t>
            </a:r>
            <a:r>
              <a:rPr lang="en-US" dirty="0" err="1"/>
              <a:t>cout</a:t>
            </a:r>
            <a:r>
              <a:rPr lang="en-US" dirty="0"/>
              <a:t> = (a &amp; b ) | (b &amp; </a:t>
            </a:r>
            <a:r>
              <a:rPr lang="en-US" dirty="0" err="1"/>
              <a:t>cin</a:t>
            </a:r>
            <a:r>
              <a:rPr lang="en-US" dirty="0"/>
              <a:t> ) | (</a:t>
            </a:r>
            <a:r>
              <a:rPr lang="en-US" dirty="0" err="1"/>
              <a:t>cin</a:t>
            </a:r>
            <a:r>
              <a:rPr lang="en-US" dirty="0"/>
              <a:t> &amp; a );</a:t>
            </a:r>
          </a:p>
          <a:p>
            <a:r>
              <a:rPr lang="en-US" dirty="0" err="1"/>
              <a:t>endmodule</a:t>
            </a:r>
            <a:endParaRPr lang="en-US" dirty="0"/>
          </a:p>
          <a:p>
            <a:endParaRPr lang="en-US" dirty="0"/>
          </a:p>
          <a:p>
            <a:r>
              <a:rPr lang="en-US" altLang="zh-CN" dirty="0"/>
              <a:t>p026.v</a:t>
            </a:r>
            <a:endParaRPr lang="en-US" dirty="0"/>
          </a:p>
        </p:txBody>
      </p:sp>
    </p:spTree>
    <p:extLst>
      <p:ext uri="{BB962C8B-B14F-4D97-AF65-F5344CB8AC3E}">
        <p14:creationId xmlns:p14="http://schemas.microsoft.com/office/powerpoint/2010/main" val="50438366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行为描述的</a:t>
            </a:r>
            <a:r>
              <a:rPr lang="en-US" altLang="zh-CN" dirty="0"/>
              <a:t>1</a:t>
            </a:r>
            <a:r>
              <a:rPr lang="zh-CN" altLang="en-US" dirty="0"/>
              <a:t>位全加器</a:t>
            </a:r>
            <a:endParaRPr lang="en-US" dirty="0"/>
          </a:p>
        </p:txBody>
      </p:sp>
      <p:sp>
        <p:nvSpPr>
          <p:cNvPr id="3" name="Content Placeholder 2"/>
          <p:cNvSpPr>
            <a:spLocks noGrp="1"/>
          </p:cNvSpPr>
          <p:nvPr>
            <p:ph idx="1"/>
          </p:nvPr>
        </p:nvSpPr>
        <p:spPr/>
        <p:txBody>
          <a:bodyPr>
            <a:normAutofit lnSpcReduction="10000"/>
          </a:bodyPr>
          <a:lstStyle/>
          <a:p>
            <a:r>
              <a:rPr lang="en-US" dirty="0"/>
              <a:t>module full_add3(</a:t>
            </a:r>
            <a:r>
              <a:rPr lang="en-US" dirty="0" err="1"/>
              <a:t>a,b,cin,sum,cout</a:t>
            </a:r>
            <a:r>
              <a:rPr lang="en-US" dirty="0"/>
              <a:t>);</a:t>
            </a:r>
          </a:p>
          <a:p>
            <a:r>
              <a:rPr lang="en-US" dirty="0"/>
              <a:t>input </a:t>
            </a:r>
            <a:r>
              <a:rPr lang="en-US" dirty="0" err="1"/>
              <a:t>a,b,cin</a:t>
            </a:r>
            <a:r>
              <a:rPr lang="en-US" dirty="0"/>
              <a:t>;</a:t>
            </a:r>
          </a:p>
          <a:p>
            <a:r>
              <a:rPr lang="en-US" dirty="0"/>
              <a:t>output </a:t>
            </a:r>
            <a:r>
              <a:rPr lang="en-US" dirty="0" err="1"/>
              <a:t>reg</a:t>
            </a:r>
            <a:r>
              <a:rPr lang="en-US" dirty="0"/>
              <a:t> </a:t>
            </a:r>
            <a:r>
              <a:rPr lang="en-US" dirty="0" err="1"/>
              <a:t>sum,cout</a:t>
            </a:r>
            <a:r>
              <a:rPr lang="en-US" dirty="0"/>
              <a:t>;</a:t>
            </a:r>
          </a:p>
          <a:p>
            <a:r>
              <a:rPr lang="en-US" dirty="0"/>
              <a:t>always @*</a:t>
            </a:r>
          </a:p>
          <a:p>
            <a:r>
              <a:rPr lang="en-US" dirty="0"/>
              <a:t>//</a:t>
            </a:r>
            <a:r>
              <a:rPr lang="en-US" dirty="0" err="1"/>
              <a:t>或写为always</a:t>
            </a:r>
            <a:r>
              <a:rPr lang="en-US" dirty="0"/>
              <a:t> @(a or b or </a:t>
            </a:r>
            <a:r>
              <a:rPr lang="en-US" dirty="0" err="1"/>
              <a:t>cin</a:t>
            </a:r>
            <a:r>
              <a:rPr lang="en-US" dirty="0"/>
              <a:t>)</a:t>
            </a:r>
          </a:p>
          <a:p>
            <a:r>
              <a:rPr lang="en-US" dirty="0"/>
              <a:t>begin</a:t>
            </a:r>
          </a:p>
          <a:p>
            <a:r>
              <a:rPr lang="en-US" dirty="0"/>
              <a:t>{</a:t>
            </a:r>
            <a:r>
              <a:rPr lang="en-US" dirty="0" err="1"/>
              <a:t>cout,sum</a:t>
            </a:r>
            <a:r>
              <a:rPr lang="en-US" dirty="0"/>
              <a:t>}=</a:t>
            </a:r>
            <a:r>
              <a:rPr lang="en-US" dirty="0" err="1"/>
              <a:t>a+b+cin</a:t>
            </a:r>
            <a:r>
              <a:rPr lang="en-US" dirty="0"/>
              <a:t>;</a:t>
            </a:r>
          </a:p>
          <a:p>
            <a:r>
              <a:rPr lang="en-US" dirty="0"/>
              <a:t>end</a:t>
            </a:r>
          </a:p>
          <a:p>
            <a:r>
              <a:rPr lang="en-US" dirty="0" err="1"/>
              <a:t>endmodule</a:t>
            </a:r>
            <a:endParaRPr lang="en-US" dirty="0"/>
          </a:p>
          <a:p>
            <a:endParaRPr lang="en-US" dirty="0"/>
          </a:p>
          <a:p>
            <a:r>
              <a:rPr lang="en-US" altLang="zh-CN" dirty="0"/>
              <a:t>p027.v</a:t>
            </a:r>
            <a:endParaRPr lang="en-US" dirty="0"/>
          </a:p>
        </p:txBody>
      </p:sp>
    </p:spTree>
    <p:extLst>
      <p:ext uri="{BB962C8B-B14F-4D97-AF65-F5344CB8AC3E}">
        <p14:creationId xmlns:p14="http://schemas.microsoft.com/office/powerpoint/2010/main" val="39697117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采用层次化方式设计的</a:t>
            </a:r>
            <a:r>
              <a:rPr lang="en-US" altLang="zh-CN" dirty="0"/>
              <a:t>1</a:t>
            </a:r>
            <a:r>
              <a:rPr lang="zh-CN" altLang="en-US" dirty="0"/>
              <a:t>位全加器</a:t>
            </a:r>
            <a:endParaRPr lang="en-US" dirty="0"/>
          </a:p>
        </p:txBody>
      </p:sp>
      <p:sp>
        <p:nvSpPr>
          <p:cNvPr id="3" name="Content Placeholder 2"/>
          <p:cNvSpPr>
            <a:spLocks noGrp="1"/>
          </p:cNvSpPr>
          <p:nvPr>
            <p:ph idx="1"/>
          </p:nvPr>
        </p:nvSpPr>
        <p:spPr>
          <a:xfrm>
            <a:off x="628650" y="4837471"/>
            <a:ext cx="7886700" cy="1339492"/>
          </a:xfrm>
        </p:spPr>
        <p:txBody>
          <a:bodyPr/>
          <a:lstStyle/>
          <a:p>
            <a:r>
              <a:rPr lang="zh-CN" altLang="en-US" dirty="0"/>
              <a:t>两个半加器构成全加器</a:t>
            </a:r>
            <a:endParaRPr lang="en-US" dirty="0"/>
          </a:p>
        </p:txBody>
      </p:sp>
      <p:pic>
        <p:nvPicPr>
          <p:cNvPr id="4" name="Picture 3"/>
          <p:cNvPicPr>
            <a:picLocks noChangeAspect="1"/>
          </p:cNvPicPr>
          <p:nvPr/>
        </p:nvPicPr>
        <p:blipFill>
          <a:blip r:embed="rId2"/>
          <a:stretch>
            <a:fillRect/>
          </a:stretch>
        </p:blipFill>
        <p:spPr>
          <a:xfrm>
            <a:off x="237066" y="2250016"/>
            <a:ext cx="8669867" cy="2357967"/>
          </a:xfrm>
          <a:prstGeom prst="rect">
            <a:avLst/>
          </a:prstGeom>
        </p:spPr>
      </p:pic>
    </p:spTree>
    <p:extLst>
      <p:ext uri="{BB962C8B-B14F-4D97-AF65-F5344CB8AC3E}">
        <p14:creationId xmlns:p14="http://schemas.microsoft.com/office/powerpoint/2010/main" val="223359991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模块例化方式设计的</a:t>
            </a:r>
            <a:r>
              <a:rPr lang="en-US" altLang="zh-CN" dirty="0"/>
              <a:t>1</a:t>
            </a:r>
            <a:r>
              <a:rPr lang="zh-CN" altLang="en-US" dirty="0"/>
              <a:t>位全加器</a:t>
            </a:r>
            <a:endParaRPr lang="en-US" dirty="0"/>
          </a:p>
        </p:txBody>
      </p:sp>
      <p:sp>
        <p:nvSpPr>
          <p:cNvPr id="3" name="Content Placeholder 2"/>
          <p:cNvSpPr>
            <a:spLocks noGrp="1"/>
          </p:cNvSpPr>
          <p:nvPr>
            <p:ph idx="1"/>
          </p:nvPr>
        </p:nvSpPr>
        <p:spPr>
          <a:xfrm>
            <a:off x="127205" y="1530658"/>
            <a:ext cx="5550924" cy="4351338"/>
          </a:xfrm>
        </p:spPr>
        <p:txBody>
          <a:bodyPr>
            <a:normAutofit fontScale="92500"/>
          </a:bodyPr>
          <a:lstStyle/>
          <a:p>
            <a:r>
              <a:rPr lang="en-US" dirty="0"/>
              <a:t>module </a:t>
            </a:r>
            <a:r>
              <a:rPr lang="en-US" dirty="0" err="1"/>
              <a:t>full_add</a:t>
            </a:r>
            <a:r>
              <a:rPr lang="en-US" dirty="0"/>
              <a:t>(</a:t>
            </a:r>
            <a:r>
              <a:rPr lang="en-US" dirty="0" err="1"/>
              <a:t>ain,bin,cin,sum,cout</a:t>
            </a:r>
            <a:r>
              <a:rPr lang="en-US" dirty="0"/>
              <a:t>);</a:t>
            </a:r>
          </a:p>
          <a:p>
            <a:r>
              <a:rPr lang="en-US" dirty="0"/>
              <a:t>input </a:t>
            </a:r>
            <a:r>
              <a:rPr lang="en-US" dirty="0" err="1"/>
              <a:t>ain,bin,cin</a:t>
            </a:r>
            <a:r>
              <a:rPr lang="en-US" dirty="0"/>
              <a:t>;</a:t>
            </a:r>
          </a:p>
          <a:p>
            <a:r>
              <a:rPr lang="en-US" dirty="0"/>
              <a:t>output </a:t>
            </a:r>
            <a:r>
              <a:rPr lang="en-US" dirty="0" err="1"/>
              <a:t>sum,cout</a:t>
            </a:r>
            <a:r>
              <a:rPr lang="en-US" dirty="0"/>
              <a:t>;</a:t>
            </a:r>
          </a:p>
          <a:p>
            <a:r>
              <a:rPr lang="en-US" dirty="0"/>
              <a:t>wire </a:t>
            </a:r>
            <a:r>
              <a:rPr lang="en-US" dirty="0" err="1"/>
              <a:t>d,e,f</a:t>
            </a:r>
            <a:r>
              <a:rPr lang="en-US" dirty="0"/>
              <a:t>; //用于内部连接的节点信号</a:t>
            </a:r>
          </a:p>
          <a:p>
            <a:r>
              <a:rPr lang="en-US" dirty="0" err="1"/>
              <a:t>half_add</a:t>
            </a:r>
            <a:r>
              <a:rPr lang="en-US" dirty="0"/>
              <a:t> u1(</a:t>
            </a:r>
            <a:r>
              <a:rPr lang="en-US" dirty="0" err="1"/>
              <a:t>ain,bin,e,d</a:t>
            </a:r>
            <a:r>
              <a:rPr lang="en-US" dirty="0"/>
              <a:t>);</a:t>
            </a:r>
          </a:p>
          <a:p>
            <a:r>
              <a:rPr lang="en-US" dirty="0"/>
              <a:t>//半加器模块调用，采用位置关联方式</a:t>
            </a:r>
          </a:p>
          <a:p>
            <a:r>
              <a:rPr lang="en-US" dirty="0" err="1"/>
              <a:t>half_add</a:t>
            </a:r>
            <a:r>
              <a:rPr lang="en-US" dirty="0"/>
              <a:t> u2(</a:t>
            </a:r>
            <a:r>
              <a:rPr lang="en-US" dirty="0" err="1"/>
              <a:t>e,cin,sum,f</a:t>
            </a:r>
            <a:r>
              <a:rPr lang="en-US" dirty="0"/>
              <a:t>);</a:t>
            </a:r>
          </a:p>
          <a:p>
            <a:r>
              <a:rPr lang="en-US" dirty="0"/>
              <a:t>or u3(</a:t>
            </a:r>
            <a:r>
              <a:rPr lang="en-US" dirty="0" err="1"/>
              <a:t>cout,d,f</a:t>
            </a:r>
            <a:r>
              <a:rPr lang="en-US" dirty="0"/>
              <a:t>); //或门调用</a:t>
            </a:r>
          </a:p>
          <a:p>
            <a:r>
              <a:rPr lang="en-US" dirty="0" err="1"/>
              <a:t>endmodule</a:t>
            </a:r>
            <a:endParaRPr lang="en-US" dirty="0"/>
          </a:p>
          <a:p>
            <a:endParaRPr lang="en-US" dirty="0"/>
          </a:p>
        </p:txBody>
      </p:sp>
      <p:sp>
        <p:nvSpPr>
          <p:cNvPr id="4" name="Rectangle 3"/>
          <p:cNvSpPr/>
          <p:nvPr/>
        </p:nvSpPr>
        <p:spPr>
          <a:xfrm>
            <a:off x="5840361" y="2587098"/>
            <a:ext cx="3303639" cy="1754326"/>
          </a:xfrm>
          <a:prstGeom prst="rect">
            <a:avLst/>
          </a:prstGeom>
        </p:spPr>
        <p:txBody>
          <a:bodyPr wrap="square">
            <a:spAutoFit/>
          </a:bodyPr>
          <a:lstStyle/>
          <a:p>
            <a:r>
              <a:rPr lang="en-US" dirty="0">
                <a:latin typeface="Helvetica" charset="0"/>
              </a:rPr>
              <a:t>module </a:t>
            </a:r>
            <a:r>
              <a:rPr lang="en-US" dirty="0" err="1">
                <a:latin typeface="Helvetica" charset="0"/>
              </a:rPr>
              <a:t>half_add</a:t>
            </a:r>
            <a:r>
              <a:rPr lang="en-US" dirty="0">
                <a:latin typeface="Helvetica" charset="0"/>
              </a:rPr>
              <a:t>(</a:t>
            </a:r>
            <a:r>
              <a:rPr lang="en-US" dirty="0" err="1">
                <a:latin typeface="Helvetica" charset="0"/>
              </a:rPr>
              <a:t>a,b,so,co</a:t>
            </a:r>
            <a:r>
              <a:rPr lang="en-US" dirty="0">
                <a:latin typeface="Helvetica" charset="0"/>
              </a:rPr>
              <a:t>);</a:t>
            </a:r>
          </a:p>
          <a:p>
            <a:r>
              <a:rPr lang="en-US" dirty="0">
                <a:latin typeface="Helvetica" charset="0"/>
              </a:rPr>
              <a:t>input </a:t>
            </a:r>
            <a:r>
              <a:rPr lang="en-US" dirty="0" err="1">
                <a:latin typeface="Helvetica" charset="0"/>
              </a:rPr>
              <a:t>a,b</a:t>
            </a:r>
            <a:r>
              <a:rPr lang="en-US" dirty="0">
                <a:latin typeface="Helvetica" charset="0"/>
              </a:rPr>
              <a:t>;</a:t>
            </a:r>
          </a:p>
          <a:p>
            <a:r>
              <a:rPr lang="en-US" dirty="0">
                <a:latin typeface="Helvetica" charset="0"/>
              </a:rPr>
              <a:t>output </a:t>
            </a:r>
            <a:r>
              <a:rPr lang="en-US" dirty="0" err="1">
                <a:latin typeface="Helvetica" charset="0"/>
              </a:rPr>
              <a:t>so,co</a:t>
            </a:r>
            <a:r>
              <a:rPr lang="en-US" dirty="0">
                <a:latin typeface="Helvetica" charset="0"/>
              </a:rPr>
              <a:t>;</a:t>
            </a:r>
          </a:p>
          <a:p>
            <a:r>
              <a:rPr lang="en-US" dirty="0">
                <a:latin typeface="Helvetica" charset="0"/>
              </a:rPr>
              <a:t>assign co=</a:t>
            </a:r>
            <a:r>
              <a:rPr lang="en-US" dirty="0" err="1">
                <a:latin typeface="Helvetica" charset="0"/>
              </a:rPr>
              <a:t>a&amp;b</a:t>
            </a:r>
            <a:r>
              <a:rPr lang="en-US" dirty="0">
                <a:latin typeface="Helvetica" charset="0"/>
              </a:rPr>
              <a:t>; assign so=</a:t>
            </a:r>
            <a:r>
              <a:rPr lang="en-US" dirty="0" err="1">
                <a:latin typeface="Helvetica" charset="0"/>
              </a:rPr>
              <a:t>a^b</a:t>
            </a:r>
            <a:r>
              <a:rPr lang="en-US" dirty="0">
                <a:latin typeface="Helvetica" charset="0"/>
              </a:rPr>
              <a:t>;</a:t>
            </a:r>
          </a:p>
          <a:p>
            <a:r>
              <a:rPr lang="en-US" dirty="0" err="1">
                <a:latin typeface="Helvetica" charset="0"/>
              </a:rPr>
              <a:t>endmodule</a:t>
            </a:r>
            <a:endParaRPr lang="en-US" dirty="0">
              <a:effectLst/>
              <a:latin typeface="Helvetica" charset="0"/>
            </a:endParaRPr>
          </a:p>
        </p:txBody>
      </p:sp>
    </p:spTree>
    <p:extLst>
      <p:ext uri="{BB962C8B-B14F-4D97-AF65-F5344CB8AC3E}">
        <p14:creationId xmlns:p14="http://schemas.microsoft.com/office/powerpoint/2010/main" val="199031865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4</a:t>
            </a:r>
            <a:r>
              <a:rPr lang="zh-CN" altLang="en-US" dirty="0"/>
              <a:t>位加法器设计</a:t>
            </a:r>
            <a:endParaRPr lang="en-US" dirty="0"/>
          </a:p>
        </p:txBody>
      </p:sp>
      <p:pic>
        <p:nvPicPr>
          <p:cNvPr id="5" name="Picture 4"/>
          <p:cNvPicPr>
            <a:picLocks noChangeAspect="1"/>
          </p:cNvPicPr>
          <p:nvPr/>
        </p:nvPicPr>
        <p:blipFill>
          <a:blip r:embed="rId2"/>
          <a:stretch>
            <a:fillRect/>
          </a:stretch>
        </p:blipFill>
        <p:spPr>
          <a:xfrm>
            <a:off x="216904" y="1912797"/>
            <a:ext cx="8710192" cy="3032406"/>
          </a:xfrm>
          <a:prstGeom prst="rect">
            <a:avLst/>
          </a:prstGeom>
        </p:spPr>
      </p:pic>
    </p:spTree>
    <p:extLst>
      <p:ext uri="{BB962C8B-B14F-4D97-AF65-F5344CB8AC3E}">
        <p14:creationId xmlns:p14="http://schemas.microsoft.com/office/powerpoint/2010/main" val="221446572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结构描述的</a:t>
            </a:r>
            <a:r>
              <a:rPr lang="en-US" altLang="zh-CN" dirty="0"/>
              <a:t>4</a:t>
            </a:r>
            <a:r>
              <a:rPr lang="zh-CN" altLang="en-US" dirty="0"/>
              <a:t>位级连全加器</a:t>
            </a:r>
            <a:endParaRPr lang="en-US" dirty="0"/>
          </a:p>
        </p:txBody>
      </p:sp>
      <p:sp>
        <p:nvSpPr>
          <p:cNvPr id="3" name="Content Placeholder 2"/>
          <p:cNvSpPr>
            <a:spLocks noGrp="1"/>
          </p:cNvSpPr>
          <p:nvPr>
            <p:ph idx="1"/>
          </p:nvPr>
        </p:nvSpPr>
        <p:spPr/>
        <p:txBody>
          <a:bodyPr>
            <a:normAutofit fontScale="92500" lnSpcReduction="10000"/>
          </a:bodyPr>
          <a:lstStyle/>
          <a:p>
            <a:r>
              <a:rPr lang="en-US" dirty="0"/>
              <a:t>module add4_1(</a:t>
            </a:r>
            <a:r>
              <a:rPr lang="en-US" dirty="0" err="1"/>
              <a:t>sum,cout,a,b,cin</a:t>
            </a:r>
            <a:r>
              <a:rPr lang="en-US" dirty="0"/>
              <a:t>);</a:t>
            </a:r>
          </a:p>
          <a:p>
            <a:r>
              <a:rPr lang="en-US" dirty="0"/>
              <a:t>output [3:0] sum;</a:t>
            </a:r>
          </a:p>
          <a:p>
            <a:r>
              <a:rPr lang="en-US" dirty="0"/>
              <a:t>output </a:t>
            </a:r>
            <a:r>
              <a:rPr lang="en-US" dirty="0" err="1"/>
              <a:t>cout</a:t>
            </a:r>
            <a:r>
              <a:rPr lang="en-US" dirty="0"/>
              <a:t>;</a:t>
            </a:r>
          </a:p>
          <a:p>
            <a:r>
              <a:rPr lang="en-US" dirty="0"/>
              <a:t>input [3:0] </a:t>
            </a:r>
            <a:r>
              <a:rPr lang="en-US" dirty="0" err="1"/>
              <a:t>a,b</a:t>
            </a:r>
            <a:r>
              <a:rPr lang="en-US" dirty="0"/>
              <a:t>;</a:t>
            </a:r>
          </a:p>
          <a:p>
            <a:r>
              <a:rPr lang="en-US" dirty="0"/>
              <a:t>input </a:t>
            </a:r>
            <a:r>
              <a:rPr lang="en-US" dirty="0" err="1"/>
              <a:t>cin</a:t>
            </a:r>
            <a:r>
              <a:rPr lang="en-US" dirty="0"/>
              <a:t>;</a:t>
            </a:r>
          </a:p>
          <a:p>
            <a:r>
              <a:rPr lang="en-US" dirty="0"/>
              <a:t>full_add1 f0(a[0],b[0],</a:t>
            </a:r>
            <a:r>
              <a:rPr lang="en-US" dirty="0" err="1"/>
              <a:t>cin,sum</a:t>
            </a:r>
            <a:r>
              <a:rPr lang="en-US" dirty="0"/>
              <a:t>[0],cin1);</a:t>
            </a:r>
          </a:p>
          <a:p>
            <a:r>
              <a:rPr lang="en-US" dirty="0"/>
              <a:t>full_add1 f1(a[1],b[1],cin1,sum[1],cin2);</a:t>
            </a:r>
          </a:p>
          <a:p>
            <a:r>
              <a:rPr lang="en-US" dirty="0"/>
              <a:t>full_add1 f2(a[2],b[2],cin2,sum[2],cin3);</a:t>
            </a:r>
          </a:p>
          <a:p>
            <a:r>
              <a:rPr lang="en-US" dirty="0"/>
              <a:t>full_add1 f3(a[3],b[3],cin3,sum[3],</a:t>
            </a:r>
            <a:r>
              <a:rPr lang="en-US" dirty="0" err="1"/>
              <a:t>cout</a:t>
            </a:r>
            <a:r>
              <a:rPr lang="en-US" dirty="0"/>
              <a:t>);</a:t>
            </a:r>
          </a:p>
          <a:p>
            <a:r>
              <a:rPr lang="en-US" dirty="0" err="1"/>
              <a:t>endmodule</a:t>
            </a:r>
            <a:endParaRPr lang="en-US" dirty="0"/>
          </a:p>
          <a:p>
            <a:endParaRPr lang="en-US" dirty="0"/>
          </a:p>
          <a:p>
            <a:r>
              <a:rPr lang="en-US" altLang="zh-CN" dirty="0"/>
              <a:t>p029.v</a:t>
            </a:r>
            <a:endParaRPr lang="en-US" dirty="0"/>
          </a:p>
        </p:txBody>
      </p:sp>
    </p:spTree>
    <p:extLst>
      <p:ext uri="{BB962C8B-B14F-4D97-AF65-F5344CB8AC3E}">
        <p14:creationId xmlns:p14="http://schemas.microsoft.com/office/powerpoint/2010/main" val="10130598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数据流描述的</a:t>
            </a:r>
            <a:r>
              <a:rPr lang="en-US" altLang="zh-CN" dirty="0"/>
              <a:t>4</a:t>
            </a:r>
            <a:r>
              <a:rPr lang="zh-CN" altLang="en-US" dirty="0"/>
              <a:t>位加法器</a:t>
            </a:r>
            <a:endParaRPr lang="en-US" dirty="0"/>
          </a:p>
        </p:txBody>
      </p:sp>
      <p:sp>
        <p:nvSpPr>
          <p:cNvPr id="3" name="Content Placeholder 2"/>
          <p:cNvSpPr>
            <a:spLocks noGrp="1"/>
          </p:cNvSpPr>
          <p:nvPr>
            <p:ph idx="1"/>
          </p:nvPr>
        </p:nvSpPr>
        <p:spPr/>
        <p:txBody>
          <a:bodyPr/>
          <a:lstStyle/>
          <a:p>
            <a:r>
              <a:rPr lang="en-US" dirty="0"/>
              <a:t>module add4_2(</a:t>
            </a:r>
            <a:r>
              <a:rPr lang="en-US" dirty="0" err="1"/>
              <a:t>cout,sum,a,b,cin</a:t>
            </a:r>
            <a:r>
              <a:rPr lang="en-US" dirty="0"/>
              <a:t>);</a:t>
            </a:r>
          </a:p>
          <a:p>
            <a:r>
              <a:rPr lang="en-US" dirty="0"/>
              <a:t>input </a:t>
            </a:r>
            <a:r>
              <a:rPr lang="en-US" dirty="0" err="1"/>
              <a:t>cin</a:t>
            </a:r>
            <a:r>
              <a:rPr lang="en-US" dirty="0"/>
              <a:t>; input[3:0] </a:t>
            </a:r>
            <a:r>
              <a:rPr lang="en-US" dirty="0" err="1"/>
              <a:t>a,b</a:t>
            </a:r>
            <a:r>
              <a:rPr lang="en-US" dirty="0"/>
              <a:t>;</a:t>
            </a:r>
          </a:p>
          <a:p>
            <a:r>
              <a:rPr lang="en-US" dirty="0"/>
              <a:t>output[3:0] sum;</a:t>
            </a:r>
          </a:p>
          <a:p>
            <a:r>
              <a:rPr lang="en-US" dirty="0"/>
              <a:t>output </a:t>
            </a:r>
            <a:r>
              <a:rPr lang="en-US" dirty="0" err="1"/>
              <a:t>cout</a:t>
            </a:r>
            <a:r>
              <a:rPr lang="en-US" dirty="0"/>
              <a:t>;</a:t>
            </a:r>
          </a:p>
          <a:p>
            <a:r>
              <a:rPr lang="en-US" dirty="0"/>
              <a:t>assign {</a:t>
            </a:r>
            <a:r>
              <a:rPr lang="en-US" dirty="0" err="1"/>
              <a:t>cout,sum</a:t>
            </a:r>
            <a:r>
              <a:rPr lang="en-US" dirty="0"/>
              <a:t>}=</a:t>
            </a:r>
            <a:r>
              <a:rPr lang="en-US" dirty="0" err="1"/>
              <a:t>a+b+cin</a:t>
            </a:r>
            <a:r>
              <a:rPr lang="en-US" dirty="0"/>
              <a:t>;</a:t>
            </a:r>
          </a:p>
          <a:p>
            <a:r>
              <a:rPr lang="en-US" dirty="0" err="1"/>
              <a:t>endmodule</a:t>
            </a:r>
            <a:endParaRPr lang="en-US" dirty="0"/>
          </a:p>
          <a:p>
            <a:endParaRPr lang="en-US" dirty="0"/>
          </a:p>
          <a:p>
            <a:r>
              <a:rPr lang="en-US" altLang="zh-CN" dirty="0"/>
              <a:t>p030.v</a:t>
            </a:r>
            <a:endParaRPr lang="en-US" dirty="0"/>
          </a:p>
        </p:txBody>
      </p:sp>
    </p:spTree>
    <p:extLst>
      <p:ext uri="{BB962C8B-B14F-4D97-AF65-F5344CB8AC3E}">
        <p14:creationId xmlns:p14="http://schemas.microsoft.com/office/powerpoint/2010/main" val="147753776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多层次结构的电路设计</a:t>
            </a:r>
            <a:endParaRPr lang="en-US" dirty="0"/>
          </a:p>
        </p:txBody>
      </p:sp>
      <p:sp>
        <p:nvSpPr>
          <p:cNvPr id="3" name="Content Placeholder 2"/>
          <p:cNvSpPr>
            <a:spLocks noGrp="1"/>
          </p:cNvSpPr>
          <p:nvPr>
            <p:ph idx="1"/>
          </p:nvPr>
        </p:nvSpPr>
        <p:spPr/>
        <p:txBody>
          <a:bodyPr>
            <a:normAutofit/>
          </a:bodyPr>
          <a:lstStyle/>
          <a:p>
            <a:r>
              <a:rPr lang="zh-CN" altLang="en-US" dirty="0"/>
              <a:t>如果数字系统比较复杂，可采用</a:t>
            </a:r>
            <a:r>
              <a:rPr lang="en-US" altLang="zh-CN" dirty="0"/>
              <a:t>”top-down”</a:t>
            </a:r>
            <a:r>
              <a:rPr lang="zh-CN" altLang="en-US" dirty="0"/>
              <a:t>的方法进行设计。首先把系统分为几个模块，每个模块再分为几个子模块，以此类推，直到易于实现为止。这种“</a:t>
            </a:r>
            <a:r>
              <a:rPr lang="en-US" altLang="zh-CN" dirty="0"/>
              <a:t>Top-Down”</a:t>
            </a:r>
            <a:r>
              <a:rPr lang="zh-CN" altLang="en-US" dirty="0"/>
              <a:t>的方法能够把复杂的设计分解为许多简单的逻辑来实现，同时也适合于多人进行分工合作。如同</a:t>
            </a:r>
            <a:r>
              <a:rPr lang="en-US" altLang="zh-CN" dirty="0"/>
              <a:t>C</a:t>
            </a:r>
            <a:r>
              <a:rPr lang="zh-CN" altLang="en-US" dirty="0"/>
              <a:t>语言编写大型软件一样，</a:t>
            </a:r>
            <a:r>
              <a:rPr lang="en-US" altLang="zh-CN" dirty="0"/>
              <a:t>Verilog</a:t>
            </a:r>
            <a:r>
              <a:rPr lang="zh-CN" altLang="en-US" dirty="0"/>
              <a:t>语言能够很好地支持这种</a:t>
            </a:r>
            <a:r>
              <a:rPr lang="en-US" altLang="zh-CN" dirty="0"/>
              <a:t>”Top-down”</a:t>
            </a:r>
            <a:r>
              <a:rPr lang="zh-CN" altLang="en-US" dirty="0"/>
              <a:t>的设计方法。</a:t>
            </a:r>
            <a:endParaRPr lang="en-US" altLang="zh-CN" dirty="0"/>
          </a:p>
          <a:p>
            <a:r>
              <a:rPr lang="zh-CN" altLang="en-US" dirty="0"/>
              <a:t>多层次结构电路的描述既可以采用文本方式，也可以使用图形和文本混合设计的方式。用一个</a:t>
            </a:r>
            <a:r>
              <a:rPr lang="en-US" altLang="zh-CN" dirty="0"/>
              <a:t>8</a:t>
            </a:r>
            <a:r>
              <a:rPr lang="zh-CN" altLang="en-US" dirty="0"/>
              <a:t>位累加器的设计为例说明这两种设计方式。</a:t>
            </a:r>
            <a:endParaRPr lang="en-US" altLang="zh-CN" dirty="0"/>
          </a:p>
        </p:txBody>
      </p:sp>
    </p:spTree>
    <p:extLst>
      <p:ext uri="{BB962C8B-B14F-4D97-AF65-F5344CB8AC3E}">
        <p14:creationId xmlns:p14="http://schemas.microsoft.com/office/powerpoint/2010/main" val="164917207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图形和文本混合设计</a:t>
            </a:r>
            <a:endParaRPr lang="en-US" dirty="0"/>
          </a:p>
        </p:txBody>
      </p:sp>
      <p:pic>
        <p:nvPicPr>
          <p:cNvPr id="4" name="Picture 3"/>
          <p:cNvPicPr>
            <a:picLocks noChangeAspect="1"/>
          </p:cNvPicPr>
          <p:nvPr/>
        </p:nvPicPr>
        <p:blipFill>
          <a:blip r:embed="rId2"/>
          <a:stretch>
            <a:fillRect/>
          </a:stretch>
        </p:blipFill>
        <p:spPr>
          <a:xfrm>
            <a:off x="470916" y="1332574"/>
            <a:ext cx="8202168" cy="2349500"/>
          </a:xfrm>
          <a:prstGeom prst="rect">
            <a:avLst/>
          </a:prstGeom>
        </p:spPr>
      </p:pic>
      <p:sp>
        <p:nvSpPr>
          <p:cNvPr id="5" name="Rectangle 4"/>
          <p:cNvSpPr/>
          <p:nvPr/>
        </p:nvSpPr>
        <p:spPr>
          <a:xfrm>
            <a:off x="470916" y="3976639"/>
            <a:ext cx="3462866" cy="2308324"/>
          </a:xfrm>
          <a:prstGeom prst="rect">
            <a:avLst/>
          </a:prstGeom>
        </p:spPr>
        <p:txBody>
          <a:bodyPr wrap="square">
            <a:spAutoFit/>
          </a:bodyPr>
          <a:lstStyle/>
          <a:p>
            <a:r>
              <a:rPr lang="en-US" dirty="0">
                <a:latin typeface="Helvetica" charset="0"/>
              </a:rPr>
              <a:t>8位全加器</a:t>
            </a:r>
          </a:p>
          <a:p>
            <a:r>
              <a:rPr lang="en-US" dirty="0">
                <a:latin typeface="Helvetica" charset="0"/>
              </a:rPr>
              <a:t>module add8(</a:t>
            </a:r>
            <a:r>
              <a:rPr lang="en-US" dirty="0" err="1">
                <a:latin typeface="Helvetica" charset="0"/>
              </a:rPr>
              <a:t>sum,cout,b,a,cin</a:t>
            </a:r>
            <a:r>
              <a:rPr lang="en-US" dirty="0">
                <a:latin typeface="Helvetica" charset="0"/>
              </a:rPr>
              <a:t>);</a:t>
            </a:r>
          </a:p>
          <a:p>
            <a:r>
              <a:rPr lang="en-US" dirty="0">
                <a:latin typeface="Helvetica" charset="0"/>
              </a:rPr>
              <a:t>output[7:0] sum;</a:t>
            </a:r>
          </a:p>
          <a:p>
            <a:r>
              <a:rPr lang="en-US" dirty="0">
                <a:latin typeface="Helvetica" charset="0"/>
              </a:rPr>
              <a:t>output </a:t>
            </a:r>
            <a:r>
              <a:rPr lang="en-US" dirty="0" err="1">
                <a:latin typeface="Helvetica" charset="0"/>
              </a:rPr>
              <a:t>cout</a:t>
            </a:r>
            <a:r>
              <a:rPr lang="en-US" dirty="0">
                <a:latin typeface="Helvetica" charset="0"/>
              </a:rPr>
              <a:t>;</a:t>
            </a:r>
          </a:p>
          <a:p>
            <a:r>
              <a:rPr lang="en-US" dirty="0">
                <a:latin typeface="Helvetica" charset="0"/>
              </a:rPr>
              <a:t>input[7:0] </a:t>
            </a:r>
            <a:r>
              <a:rPr lang="en-US" dirty="0" err="1">
                <a:latin typeface="Helvetica" charset="0"/>
              </a:rPr>
              <a:t>a,b</a:t>
            </a:r>
            <a:r>
              <a:rPr lang="en-US" dirty="0">
                <a:latin typeface="Helvetica" charset="0"/>
              </a:rPr>
              <a:t>;</a:t>
            </a:r>
          </a:p>
          <a:p>
            <a:r>
              <a:rPr lang="en-US" dirty="0">
                <a:latin typeface="Helvetica" charset="0"/>
              </a:rPr>
              <a:t>input </a:t>
            </a:r>
            <a:r>
              <a:rPr lang="en-US" dirty="0" err="1">
                <a:latin typeface="Helvetica" charset="0"/>
              </a:rPr>
              <a:t>cin</a:t>
            </a:r>
            <a:r>
              <a:rPr lang="en-US" dirty="0">
                <a:latin typeface="Helvetica" charset="0"/>
              </a:rPr>
              <a:t>;</a:t>
            </a:r>
          </a:p>
          <a:p>
            <a:r>
              <a:rPr lang="en-US" dirty="0">
                <a:latin typeface="Helvetica" charset="0"/>
              </a:rPr>
              <a:t>assign {</a:t>
            </a:r>
            <a:r>
              <a:rPr lang="en-US" dirty="0" err="1">
                <a:latin typeface="Helvetica" charset="0"/>
              </a:rPr>
              <a:t>cout,sum</a:t>
            </a:r>
            <a:r>
              <a:rPr lang="en-US" dirty="0">
                <a:latin typeface="Helvetica" charset="0"/>
              </a:rPr>
              <a:t>}=</a:t>
            </a:r>
            <a:r>
              <a:rPr lang="en-US" dirty="0" err="1">
                <a:latin typeface="Helvetica" charset="0"/>
              </a:rPr>
              <a:t>a+b+cin</a:t>
            </a:r>
            <a:r>
              <a:rPr lang="en-US" dirty="0">
                <a:latin typeface="Helvetica" charset="0"/>
              </a:rPr>
              <a:t>;</a:t>
            </a:r>
          </a:p>
          <a:p>
            <a:r>
              <a:rPr lang="en-US" dirty="0" err="1">
                <a:latin typeface="Helvetica" charset="0"/>
              </a:rPr>
              <a:t>endmodule</a:t>
            </a:r>
            <a:endParaRPr lang="en-US" dirty="0">
              <a:effectLst/>
              <a:latin typeface="Helvetica" charset="0"/>
            </a:endParaRPr>
          </a:p>
        </p:txBody>
      </p:sp>
      <p:sp>
        <p:nvSpPr>
          <p:cNvPr id="6" name="Rectangle 5"/>
          <p:cNvSpPr/>
          <p:nvPr/>
        </p:nvSpPr>
        <p:spPr>
          <a:xfrm>
            <a:off x="4572000" y="3197622"/>
            <a:ext cx="4572000" cy="3693319"/>
          </a:xfrm>
          <a:prstGeom prst="rect">
            <a:avLst/>
          </a:prstGeom>
        </p:spPr>
        <p:txBody>
          <a:bodyPr>
            <a:spAutoFit/>
          </a:bodyPr>
          <a:lstStyle/>
          <a:p>
            <a:r>
              <a:rPr lang="en-US" dirty="0">
                <a:latin typeface="Helvetica" charset="0"/>
              </a:rPr>
              <a:t>8位寄存器</a:t>
            </a:r>
          </a:p>
          <a:p>
            <a:r>
              <a:rPr lang="en-US" dirty="0">
                <a:latin typeface="Helvetica" charset="0"/>
              </a:rPr>
              <a:t>module reg8(</a:t>
            </a:r>
            <a:r>
              <a:rPr lang="en-US" dirty="0" err="1">
                <a:latin typeface="Helvetica" charset="0"/>
              </a:rPr>
              <a:t>qout,in,clk,clear</a:t>
            </a:r>
            <a:r>
              <a:rPr lang="en-US" dirty="0">
                <a:latin typeface="Helvetica" charset="0"/>
              </a:rPr>
              <a:t>);</a:t>
            </a:r>
          </a:p>
          <a:p>
            <a:r>
              <a:rPr lang="en-US" dirty="0">
                <a:latin typeface="Helvetica" charset="0"/>
              </a:rPr>
              <a:t>output[7:0] </a:t>
            </a:r>
            <a:r>
              <a:rPr lang="en-US" dirty="0" err="1">
                <a:latin typeface="Helvetica" charset="0"/>
              </a:rPr>
              <a:t>qout</a:t>
            </a:r>
            <a:r>
              <a:rPr lang="en-US" dirty="0">
                <a:latin typeface="Helvetica" charset="0"/>
              </a:rPr>
              <a:t>;</a:t>
            </a:r>
          </a:p>
          <a:p>
            <a:r>
              <a:rPr lang="en-US" dirty="0">
                <a:latin typeface="Helvetica" charset="0"/>
              </a:rPr>
              <a:t>input[7:0] in;</a:t>
            </a:r>
          </a:p>
          <a:p>
            <a:r>
              <a:rPr lang="en-US" dirty="0">
                <a:latin typeface="Helvetica" charset="0"/>
              </a:rPr>
              <a:t>input </a:t>
            </a:r>
            <a:r>
              <a:rPr lang="en-US" dirty="0" err="1">
                <a:latin typeface="Helvetica" charset="0"/>
              </a:rPr>
              <a:t>clk,clear</a:t>
            </a:r>
            <a:r>
              <a:rPr lang="en-US" dirty="0">
                <a:latin typeface="Helvetica" charset="0"/>
              </a:rPr>
              <a:t>;</a:t>
            </a:r>
          </a:p>
          <a:p>
            <a:r>
              <a:rPr lang="en-US" dirty="0" err="1">
                <a:latin typeface="Helvetica" charset="0"/>
              </a:rPr>
              <a:t>reg</a:t>
            </a:r>
            <a:r>
              <a:rPr lang="en-US" dirty="0">
                <a:latin typeface="Helvetica" charset="0"/>
              </a:rPr>
              <a:t>[7:0] </a:t>
            </a:r>
            <a:r>
              <a:rPr lang="en-US" dirty="0" err="1">
                <a:latin typeface="Helvetica" charset="0"/>
              </a:rPr>
              <a:t>qout</a:t>
            </a:r>
            <a:r>
              <a:rPr lang="en-US" dirty="0">
                <a:latin typeface="Helvetica" charset="0"/>
              </a:rPr>
              <a:t>;</a:t>
            </a:r>
          </a:p>
          <a:p>
            <a:r>
              <a:rPr lang="en-US" dirty="0">
                <a:latin typeface="Helvetica" charset="0"/>
              </a:rPr>
              <a:t>always @(</a:t>
            </a:r>
            <a:r>
              <a:rPr lang="en-US" dirty="0" err="1">
                <a:latin typeface="Helvetica" charset="0"/>
              </a:rPr>
              <a:t>posedge</a:t>
            </a:r>
            <a:r>
              <a:rPr lang="en-US" dirty="0">
                <a:latin typeface="Helvetica" charset="0"/>
              </a:rPr>
              <a:t> </a:t>
            </a:r>
            <a:r>
              <a:rPr lang="en-US" dirty="0" err="1">
                <a:latin typeface="Helvetica" charset="0"/>
              </a:rPr>
              <a:t>clk</a:t>
            </a:r>
            <a:r>
              <a:rPr lang="en-US" dirty="0">
                <a:latin typeface="Helvetica" charset="0"/>
              </a:rPr>
              <a:t> or </a:t>
            </a:r>
            <a:r>
              <a:rPr lang="en-US" dirty="0" err="1">
                <a:latin typeface="Helvetica" charset="0"/>
              </a:rPr>
              <a:t>posedge</a:t>
            </a:r>
            <a:endParaRPr lang="en-US" dirty="0">
              <a:latin typeface="Helvetica" charset="0"/>
            </a:endParaRPr>
          </a:p>
          <a:p>
            <a:r>
              <a:rPr lang="en-US" dirty="0">
                <a:latin typeface="Helvetica" charset="0"/>
              </a:rPr>
              <a:t>clear)</a:t>
            </a:r>
          </a:p>
          <a:p>
            <a:r>
              <a:rPr lang="en-US" dirty="0">
                <a:latin typeface="Helvetica" charset="0"/>
              </a:rPr>
              <a:t>begin</a:t>
            </a:r>
          </a:p>
          <a:p>
            <a:r>
              <a:rPr lang="en-US" dirty="0">
                <a:latin typeface="Helvetica" charset="0"/>
              </a:rPr>
              <a:t>if(clear) </a:t>
            </a:r>
            <a:r>
              <a:rPr lang="en-US" dirty="0" err="1">
                <a:latin typeface="Helvetica" charset="0"/>
              </a:rPr>
              <a:t>qout</a:t>
            </a:r>
            <a:r>
              <a:rPr lang="en-US" dirty="0">
                <a:latin typeface="Helvetica" charset="0"/>
              </a:rPr>
              <a:t>&lt;=0; //异步清0</a:t>
            </a:r>
          </a:p>
          <a:p>
            <a:r>
              <a:rPr lang="en-US" dirty="0">
                <a:latin typeface="Helvetica" charset="0"/>
              </a:rPr>
              <a:t>else </a:t>
            </a:r>
            <a:r>
              <a:rPr lang="en-US" dirty="0" err="1">
                <a:latin typeface="Helvetica" charset="0"/>
              </a:rPr>
              <a:t>qout</a:t>
            </a:r>
            <a:r>
              <a:rPr lang="en-US" dirty="0">
                <a:latin typeface="Helvetica" charset="0"/>
              </a:rPr>
              <a:t>&lt;=in;</a:t>
            </a:r>
          </a:p>
          <a:p>
            <a:r>
              <a:rPr lang="en-US" dirty="0">
                <a:latin typeface="Helvetica" charset="0"/>
              </a:rPr>
              <a:t>end</a:t>
            </a:r>
          </a:p>
          <a:p>
            <a:r>
              <a:rPr lang="en-US" dirty="0" err="1">
                <a:latin typeface="Helvetica" charset="0"/>
              </a:rPr>
              <a:t>endmodule</a:t>
            </a:r>
            <a:endParaRPr lang="en-US" dirty="0">
              <a:effectLst/>
              <a:latin typeface="Helvetica" charset="0"/>
            </a:endParaRPr>
          </a:p>
        </p:txBody>
      </p:sp>
    </p:spTree>
    <p:extLst>
      <p:ext uri="{BB962C8B-B14F-4D97-AF65-F5344CB8AC3E}">
        <p14:creationId xmlns:p14="http://schemas.microsoft.com/office/powerpoint/2010/main" val="553790338"/>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4097</TotalTime>
  <Words>9188</Words>
  <Application>Microsoft Macintosh PowerPoint</Application>
  <PresentationFormat>全屏显示(4:3)</PresentationFormat>
  <Paragraphs>1144</Paragraphs>
  <Slides>126</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126</vt:i4>
      </vt:variant>
    </vt:vector>
  </HeadingPairs>
  <TitlesOfParts>
    <vt:vector size="138" baseType="lpstr">
      <vt:lpstr>黑体</vt:lpstr>
      <vt:lpstr>宋体</vt:lpstr>
      <vt:lpstr>微软雅黑</vt:lpstr>
      <vt:lpstr>MS PMincho</vt:lpstr>
      <vt:lpstr>Arial</vt:lpstr>
      <vt:lpstr>Calibri</vt:lpstr>
      <vt:lpstr>Gill Sans MT</vt:lpstr>
      <vt:lpstr>Helvetica</vt:lpstr>
      <vt:lpstr>Times New Roman</vt:lpstr>
      <vt:lpstr>Wingdings</vt:lpstr>
      <vt:lpstr>Wingdings 3</vt:lpstr>
      <vt:lpstr>主题1</vt:lpstr>
      <vt:lpstr>Verilog HDL语言简介</vt:lpstr>
      <vt:lpstr>内容大纲</vt:lpstr>
      <vt:lpstr>Verilog设计初步</vt:lpstr>
      <vt:lpstr>Verilog设计初步</vt:lpstr>
      <vt:lpstr>Verilog历史</vt:lpstr>
      <vt:lpstr>Verilog模块结构(p001.v)</vt:lpstr>
      <vt:lpstr>Verilog模块的结构</vt:lpstr>
      <vt:lpstr>逻辑功能定义</vt:lpstr>
      <vt:lpstr>Verilog模块的模板</vt:lpstr>
      <vt:lpstr>Verilog基本组合电路设计</vt:lpstr>
      <vt:lpstr>Verilog基本组合电路设计</vt:lpstr>
      <vt:lpstr>Verilog基本组合电路设计</vt:lpstr>
      <vt:lpstr>Verilog基本时序电路设计</vt:lpstr>
      <vt:lpstr>Verilog基本时序电路设计p009.v</vt:lpstr>
      <vt:lpstr>Verilog基本时序电路设计p010.v</vt:lpstr>
      <vt:lpstr>Verilog基本时序电路设计p011.v</vt:lpstr>
      <vt:lpstr>Verilog基本时序电路设计p012.v</vt:lpstr>
      <vt:lpstr>Verilog语法与要素</vt:lpstr>
      <vt:lpstr>Verilog语法与要素</vt:lpstr>
      <vt:lpstr>Verilog语言要素</vt:lpstr>
      <vt:lpstr>标识符（Identifiers）</vt:lpstr>
      <vt:lpstr>常量</vt:lpstr>
      <vt:lpstr>整数</vt:lpstr>
      <vt:lpstr>整数的例子</vt:lpstr>
      <vt:lpstr>实数</vt:lpstr>
      <vt:lpstr>字符串</vt:lpstr>
      <vt:lpstr>数据类型</vt:lpstr>
      <vt:lpstr>数据类型</vt:lpstr>
      <vt:lpstr>net型</vt:lpstr>
      <vt:lpstr>Variable型</vt:lpstr>
      <vt:lpstr>参数</vt:lpstr>
      <vt:lpstr>采用参数定义的数据比较器 p013.v</vt:lpstr>
      <vt:lpstr>采用参数定义的加法器 p014.v</vt:lpstr>
      <vt:lpstr>采用参数定义的二进制计数器</vt:lpstr>
      <vt:lpstr>向量</vt:lpstr>
      <vt:lpstr>位选择和域选择</vt:lpstr>
      <vt:lpstr>运算符（1）</vt:lpstr>
      <vt:lpstr>运算符（2）</vt:lpstr>
      <vt:lpstr>运算符（3）</vt:lpstr>
      <vt:lpstr>运算符（4）</vt:lpstr>
      <vt:lpstr>运算符的优先级</vt:lpstr>
      <vt:lpstr>Verilog行为语句</vt:lpstr>
      <vt:lpstr>Verilog行为语句</vt:lpstr>
      <vt:lpstr>Verilog HDL行为语句</vt:lpstr>
      <vt:lpstr>过程语句</vt:lpstr>
      <vt:lpstr>always过程语句使用模板</vt:lpstr>
      <vt:lpstr>敏感信号表达式</vt:lpstr>
      <vt:lpstr>敏感信号列表举例p016.v</vt:lpstr>
      <vt:lpstr>posedge和negedge关键字p017.v</vt:lpstr>
      <vt:lpstr>块语句</vt:lpstr>
      <vt:lpstr>赋值语句</vt:lpstr>
      <vt:lpstr>过程赋值语句</vt:lpstr>
      <vt:lpstr>阻塞赋值与非阻塞赋值</vt:lpstr>
      <vt:lpstr>阻塞赋值与非阻塞赋值的仿真波形</vt:lpstr>
      <vt:lpstr>阻塞赋值和非阻塞赋值的综合结果</vt:lpstr>
      <vt:lpstr>条件语句</vt:lpstr>
      <vt:lpstr>case语句</vt:lpstr>
      <vt:lpstr>BCD码—七段数码管显示译码器</vt:lpstr>
      <vt:lpstr>循环语句</vt:lpstr>
      <vt:lpstr>for语句</vt:lpstr>
      <vt:lpstr>用for语句描述七人投票表决器</vt:lpstr>
      <vt:lpstr>repeat语句</vt:lpstr>
      <vt:lpstr>用repeat实现8位二进制数乘法</vt:lpstr>
      <vt:lpstr>编译指导语句</vt:lpstr>
      <vt:lpstr>任务和函数</vt:lpstr>
      <vt:lpstr>使用任务时需要注意</vt:lpstr>
      <vt:lpstr>函数</vt:lpstr>
      <vt:lpstr>函数举例p021.v</vt:lpstr>
      <vt:lpstr>使用函数时需要注意</vt:lpstr>
      <vt:lpstr>任务与函数的比较</vt:lpstr>
      <vt:lpstr>顺序执行与并发执行</vt:lpstr>
      <vt:lpstr>顺序执行的例子</vt:lpstr>
      <vt:lpstr>顺序执行的时序效果</vt:lpstr>
      <vt:lpstr>顺序执行模块的综合结果</vt:lpstr>
      <vt:lpstr>Verilog设计层次与风格</vt:lpstr>
      <vt:lpstr>Verilog设计的层次与风格</vt:lpstr>
      <vt:lpstr>Verilog设计的描述风格</vt:lpstr>
      <vt:lpstr>结构描述</vt:lpstr>
      <vt:lpstr>Verilog的内置门元件</vt:lpstr>
      <vt:lpstr>门元件的调用</vt:lpstr>
      <vt:lpstr>门元件的调用</vt:lpstr>
      <vt:lpstr>调用门元件实现的4选1 MUX</vt:lpstr>
      <vt:lpstr>行为描述</vt:lpstr>
      <vt:lpstr>用case语句描述的4选1 MUX</vt:lpstr>
      <vt:lpstr>采用行为描述方式时需注意</vt:lpstr>
      <vt:lpstr>数据流描述</vt:lpstr>
      <vt:lpstr>数据流描述的4选1 MUX</vt:lpstr>
      <vt:lpstr>数据流描述</vt:lpstr>
      <vt:lpstr>不同描述风格的设计</vt:lpstr>
      <vt:lpstr>调用门元件实现的1位全加器</vt:lpstr>
      <vt:lpstr>数据流描述的1位全加器</vt:lpstr>
      <vt:lpstr>行为描述的1位全加器</vt:lpstr>
      <vt:lpstr>采用层次化方式设计的1位全加器</vt:lpstr>
      <vt:lpstr>模块例化方式设计的1位全加器</vt:lpstr>
      <vt:lpstr>4位加法器设计</vt:lpstr>
      <vt:lpstr>结构描述的4位级连全加器</vt:lpstr>
      <vt:lpstr>数据流描述的4位加法器</vt:lpstr>
      <vt:lpstr>多层次结构的电路设计</vt:lpstr>
      <vt:lpstr>图形和文本混合设计</vt:lpstr>
      <vt:lpstr>文本设计</vt:lpstr>
      <vt:lpstr>模块调用</vt:lpstr>
      <vt:lpstr>基本组合逻辑电路设计</vt:lpstr>
      <vt:lpstr>译码器74138的Verilog描述</vt:lpstr>
      <vt:lpstr>8线—3线优先编码器74148的Verilog描述</vt:lpstr>
      <vt:lpstr>奇偶校验位产生器</vt:lpstr>
      <vt:lpstr>带异步清0/异步置1的JK触发器</vt:lpstr>
      <vt:lpstr>基本的时序电路</vt:lpstr>
      <vt:lpstr>8位数据锁存器</vt:lpstr>
      <vt:lpstr>数据寄存器</vt:lpstr>
      <vt:lpstr>可变模加法/减法计数器</vt:lpstr>
      <vt:lpstr>三态逻辑设计</vt:lpstr>
      <vt:lpstr>三态逻辑设计</vt:lpstr>
      <vt:lpstr>三态双向驱动器</vt:lpstr>
      <vt:lpstr>三态双向总线缓冲器</vt:lpstr>
      <vt:lpstr>Verilog有限状态机设计</vt:lpstr>
      <vt:lpstr>Verilog有限状态机设计</vt:lpstr>
      <vt:lpstr>有限状态机</vt:lpstr>
      <vt:lpstr>用状态机设计模5计数器</vt:lpstr>
      <vt:lpstr>有限状态机的几种描述方式</vt:lpstr>
      <vt:lpstr>101序列检测器的Verilog描述（三个过程）</vt:lpstr>
      <vt:lpstr>101序列检测器单过程描述</vt:lpstr>
      <vt:lpstr>状态编码</vt:lpstr>
      <vt:lpstr>状态编码的定义</vt:lpstr>
      <vt:lpstr>有限状态机设计要点</vt:lpstr>
      <vt:lpstr>多余状态的处理</vt:lpstr>
      <vt:lpstr>谢谢</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558</cp:revision>
  <dcterms:created xsi:type="dcterms:W3CDTF">2016-09-06T00:35:26Z</dcterms:created>
  <dcterms:modified xsi:type="dcterms:W3CDTF">2019-09-02T10:21:39Z</dcterms:modified>
</cp:coreProperties>
</file>

<file path=docProps/thumbnail.jpeg>
</file>